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5" r:id="rId2"/>
    <p:sldId id="283" r:id="rId3"/>
    <p:sldId id="256" r:id="rId4"/>
    <p:sldId id="270" r:id="rId5"/>
    <p:sldId id="284" r:id="rId6"/>
    <p:sldId id="285" r:id="rId7"/>
    <p:sldId id="288" r:id="rId8"/>
    <p:sldId id="290" r:id="rId9"/>
    <p:sldId id="267" r:id="rId10"/>
    <p:sldId id="261" r:id="rId11"/>
    <p:sldId id="271" r:id="rId12"/>
    <p:sldId id="272" r:id="rId13"/>
    <p:sldId id="293" r:id="rId14"/>
    <p:sldId id="294" r:id="rId15"/>
    <p:sldId id="259" r:id="rId16"/>
    <p:sldId id="263" r:id="rId17"/>
    <p:sldId id="291" r:id="rId18"/>
    <p:sldId id="269" r:id="rId19"/>
    <p:sldId id="265" r:id="rId20"/>
    <p:sldId id="266" r:id="rId21"/>
    <p:sldId id="274" r:id="rId22"/>
    <p:sldId id="275" r:id="rId23"/>
    <p:sldId id="278" r:id="rId24"/>
    <p:sldId id="276" r:id="rId25"/>
    <p:sldId id="277" r:id="rId26"/>
    <p:sldId id="281" r:id="rId27"/>
    <p:sldId id="286" r:id="rId28"/>
    <p:sldId id="287" r:id="rId29"/>
    <p:sldId id="273" r:id="rId30"/>
  </p:sldIdLst>
  <p:sldSz cx="9144000" cy="6858000" type="screen4x3"/>
  <p:notesSz cx="7104063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54" autoAdjust="0"/>
    <p:restoredTop sz="92832" autoAdjust="0"/>
  </p:normalViewPr>
  <p:slideViewPr>
    <p:cSldViewPr>
      <p:cViewPr varScale="1">
        <p:scale>
          <a:sx n="68" d="100"/>
          <a:sy n="68" d="100"/>
        </p:scale>
        <p:origin x="-9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6892656-9F8E-4E9D-AD38-1CB5BF178A1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915A4F71-D97B-411F-BFA4-28ED8C3FDF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A4F71-D97B-411F-BFA4-28ED8C3FDFE7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9484A-1442-4332-BB57-DCBDBFADE93F}" type="datetimeFigureOut">
              <a:rPr lang="es-ES" smtClean="0"/>
              <a:pPr/>
              <a:t>26/11/2018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D0779-C50A-42B6-9F49-20F29F3374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orcid.org/0000-0001-5618-475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orcid.org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hyperlink" Target="https://www.youtube.com/watch?v=svHc2WhMtBQ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www.youtube.com/watch?v=FDbjkiyoybs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time_continue=1&amp;v=Ag0ONXvJzHY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iedra.uned.es/courses/course-v1:UNED+IdDigSalud_001+2018/about" TargetMode="External"/><Relationship Id="rId7" Type="http://schemas.openxmlformats.org/officeDocument/2006/relationships/hyperlink" Target="https://www.youtube.com/watch?v=QB7dmWRAECk&amp;list=PLORq_wM5m4brZS43XoFukUrpKuG36vFGw&amp;index=8" TargetMode="External"/><Relationship Id="rId2" Type="http://schemas.openxmlformats.org/officeDocument/2006/relationships/hyperlink" Target="http://www.elprofesionaldelainformacion.com/contenidos/2012/marzo/14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s.slideshare.net/torressalinas/web-y-ciencia-kit-bsico-de-supervivencia" TargetMode="External"/><Relationship Id="rId5" Type="http://schemas.openxmlformats.org/officeDocument/2006/relationships/hyperlink" Target="https://riunet.upv.es/handle/10251/103133" TargetMode="External"/><Relationship Id="rId4" Type="http://schemas.openxmlformats.org/officeDocument/2006/relationships/hyperlink" Target="https://www.ncbi.nlm.nih.gov/pmc/articles/PMC128958/pdf/i0025-7338-090-04-041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igshare.com/features" TargetMode="External"/><Relationship Id="rId2" Type="http://schemas.openxmlformats.org/officeDocument/2006/relationships/hyperlink" Target="https://figshare.com/abou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igshare.com/services/institutions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igshare.com/about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red.co.uk/article/figshar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 txBox="1"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Perfil único del </a:t>
            </a:r>
            <a:r>
              <a:rPr lang="es-ES" b="1" dirty="0" smtClean="0"/>
              <a:t>investigador.</a:t>
            </a:r>
          </a:p>
          <a:p>
            <a:r>
              <a:rPr lang="es-ES" b="1" dirty="0" smtClean="0"/>
              <a:t>ORCID y uso de Google Académico.</a:t>
            </a:r>
            <a:endParaRPr lang="es-ES" dirty="0"/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285852" y="4071942"/>
            <a:ext cx="6400800" cy="1752600"/>
          </a:xfrm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chemeClr val="tx1"/>
                </a:solidFill>
              </a:rPr>
              <a:t>Lic. </a:t>
            </a:r>
            <a:r>
              <a:rPr lang="es-ES" sz="2400" dirty="0" err="1" smtClean="0">
                <a:solidFill>
                  <a:schemeClr val="tx1"/>
                </a:solidFill>
              </a:rPr>
              <a:t>Bib</a:t>
            </a:r>
            <a:r>
              <a:rPr lang="es-ES" sz="2400" dirty="0" smtClean="0">
                <a:solidFill>
                  <a:schemeClr val="tx1"/>
                </a:solidFill>
              </a:rPr>
              <a:t>. Claudia Silvera</a:t>
            </a:r>
          </a:p>
          <a:p>
            <a:r>
              <a:rPr lang="es-ES" sz="1800" dirty="0" smtClean="0">
                <a:solidFill>
                  <a:schemeClr val="tx1"/>
                </a:solidFill>
              </a:rPr>
              <a:t>(Biblioteca Facultad de Odontología - </a:t>
            </a:r>
            <a:r>
              <a:rPr lang="es-ES" sz="1800" dirty="0" err="1" smtClean="0">
                <a:solidFill>
                  <a:schemeClr val="tx1"/>
                </a:solidFill>
              </a:rPr>
              <a:t>UdelaR</a:t>
            </a:r>
            <a:r>
              <a:rPr lang="es-ES" sz="1800" dirty="0" smtClean="0">
                <a:solidFill>
                  <a:schemeClr val="tx1"/>
                </a:solidFill>
              </a:rPr>
              <a:t>)</a:t>
            </a:r>
            <a:endParaRPr lang="es-ES"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lh3.googleusercontent.com/IO7YIN1fL_VecplZ3ANTsW_Fk7fj8yksmoKUWM-1GCKSgSYZSLGKMiMqsNJKIyv14XDquhhRAgXGPmcOjodJ8BOLXtiScKPEqF7pTOrabjKsewzzsItUuSGWg_20gWCVoMKjhvv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5429264"/>
            <a:ext cx="1216750" cy="428628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2071670" y="5929330"/>
            <a:ext cx="5429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u="sng" dirty="0" err="1" smtClean="0">
                <a:hlinkClick r:id="rId3"/>
              </a:rPr>
              <a:t>Creative</a:t>
            </a:r>
            <a:r>
              <a:rPr lang="es-ES" u="sng" dirty="0" smtClean="0">
                <a:hlinkClick r:id="rId3"/>
              </a:rPr>
              <a:t> </a:t>
            </a:r>
            <a:r>
              <a:rPr lang="es-ES" u="sng" dirty="0" err="1" smtClean="0">
                <a:hlinkClick r:id="rId3"/>
              </a:rPr>
              <a:t>Commons</a:t>
            </a:r>
            <a:r>
              <a:rPr lang="es-ES" u="sng" dirty="0" smtClean="0">
                <a:hlinkClick r:id="rId3"/>
              </a:rPr>
              <a:t> </a:t>
            </a:r>
            <a:r>
              <a:rPr lang="es-ES" u="sng" dirty="0" err="1" smtClean="0">
                <a:hlinkClick r:id="rId3"/>
              </a:rPr>
              <a:t>Attribution</a:t>
            </a:r>
            <a:r>
              <a:rPr lang="es-ES" u="sng" dirty="0" smtClean="0">
                <a:hlinkClick r:id="rId3"/>
              </a:rPr>
              <a:t> 4.0 </a:t>
            </a:r>
            <a:endParaRPr lang="es-ES" u="sng" dirty="0" smtClean="0">
              <a:hlinkClick r:id="rId3"/>
            </a:endParaRPr>
          </a:p>
          <a:p>
            <a:pPr algn="ctr"/>
            <a:r>
              <a:rPr lang="es-ES" u="sng" dirty="0" smtClean="0">
                <a:hlinkClick r:id="rId3"/>
              </a:rPr>
              <a:t>International </a:t>
            </a:r>
            <a:r>
              <a:rPr lang="es-ES" u="sng" dirty="0" err="1" smtClean="0">
                <a:hlinkClick r:id="rId3"/>
              </a:rPr>
              <a:t>license</a:t>
            </a:r>
            <a:endParaRPr lang="es-ES" dirty="0"/>
          </a:p>
        </p:txBody>
      </p:sp>
      <p:pic>
        <p:nvPicPr>
          <p:cNvPr id="1028" name="Picture 4" descr="sea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5286388"/>
            <a:ext cx="1209675" cy="1209676"/>
          </a:xfrm>
          <a:prstGeom prst="rect">
            <a:avLst/>
          </a:prstGeom>
          <a:noFill/>
        </p:spPr>
      </p:pic>
      <p:pic>
        <p:nvPicPr>
          <p:cNvPr id="10" name="9 Imagen" descr="G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714356"/>
            <a:ext cx="3019425" cy="1143000"/>
          </a:xfrm>
          <a:prstGeom prst="rect">
            <a:avLst/>
          </a:prstGeom>
        </p:spPr>
      </p:pic>
      <p:pic>
        <p:nvPicPr>
          <p:cNvPr id="11" name="10 Imagen" descr="Orcid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7290" y="785794"/>
            <a:ext cx="2928958" cy="1005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43438" y="714356"/>
            <a:ext cx="2423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PEREZ GONZALEZ, JUAN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7286644" y="2428868"/>
            <a:ext cx="130407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700" dirty="0" smtClean="0"/>
              <a:t>PEREZ, JUAN</a:t>
            </a:r>
            <a:endParaRPr lang="es-ES" sz="17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14282" y="785794"/>
            <a:ext cx="3543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PEREZ GONZALEZ, JUAN EDUARDO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285852" y="4786322"/>
            <a:ext cx="1939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GONZALEZ P, JUAN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572264" y="4714884"/>
            <a:ext cx="1113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PEREZ, JE.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500826" y="4286256"/>
            <a:ext cx="1507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Base de datos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572132" y="357166"/>
            <a:ext cx="1313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Página Web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834449" y="2071678"/>
            <a:ext cx="2107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Artículos en revistas</a:t>
            </a:r>
            <a:endParaRPr lang="es-ES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214414" y="4357694"/>
            <a:ext cx="1855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Web institucional</a:t>
            </a:r>
            <a:endParaRPr lang="es-ES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142976" y="357166"/>
            <a:ext cx="1028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Proyecto</a:t>
            </a:r>
            <a:endParaRPr lang="es-ES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000100" y="1285860"/>
            <a:ext cx="1186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92D050"/>
                </a:solidFill>
              </a:rPr>
              <a:t>No.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b="1" dirty="0" smtClean="0">
                <a:solidFill>
                  <a:srgbClr val="92D050"/>
                </a:solidFill>
              </a:rPr>
              <a:t>ID</a:t>
            </a:r>
            <a:endParaRPr lang="es-ES" b="1" dirty="0">
              <a:solidFill>
                <a:srgbClr val="92D05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357818" y="1214422"/>
            <a:ext cx="1186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92D050"/>
                </a:solidFill>
              </a:rPr>
              <a:t>No.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b="1" dirty="0" smtClean="0">
                <a:solidFill>
                  <a:srgbClr val="92D050"/>
                </a:solidFill>
              </a:rPr>
              <a:t>ID</a:t>
            </a:r>
            <a:endParaRPr lang="es-ES" b="1" dirty="0">
              <a:solidFill>
                <a:srgbClr val="92D05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358082" y="2786058"/>
            <a:ext cx="1186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92D050"/>
                </a:solidFill>
              </a:rPr>
              <a:t>No.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b="1" dirty="0" smtClean="0">
                <a:solidFill>
                  <a:srgbClr val="92D050"/>
                </a:solidFill>
              </a:rPr>
              <a:t>ID</a:t>
            </a:r>
            <a:endParaRPr lang="es-ES" b="1" dirty="0">
              <a:solidFill>
                <a:srgbClr val="92D050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357290" y="5286388"/>
            <a:ext cx="1186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92D050"/>
                </a:solidFill>
              </a:rPr>
              <a:t>No.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b="1" dirty="0" smtClean="0">
                <a:solidFill>
                  <a:srgbClr val="92D050"/>
                </a:solidFill>
              </a:rPr>
              <a:t>ID</a:t>
            </a:r>
            <a:endParaRPr lang="es-ES" b="1" dirty="0">
              <a:solidFill>
                <a:srgbClr val="92D050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643702" y="5143512"/>
            <a:ext cx="1186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92D050"/>
                </a:solidFill>
              </a:rPr>
              <a:t>No.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b="1" dirty="0" smtClean="0">
                <a:solidFill>
                  <a:srgbClr val="92D050"/>
                </a:solidFill>
              </a:rPr>
              <a:t>ID</a:t>
            </a:r>
            <a:endParaRPr lang="es-ES" b="1" dirty="0">
              <a:solidFill>
                <a:srgbClr val="92D050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928926" y="2643182"/>
            <a:ext cx="28036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No. </a:t>
            </a: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sz="2000" b="1" dirty="0" smtClean="0">
                <a:solidFill>
                  <a:srgbClr val="92D050"/>
                </a:solidFill>
              </a:rPr>
              <a:t>ID</a:t>
            </a:r>
          </a:p>
          <a:p>
            <a:r>
              <a:rPr lang="es-ES" sz="2000" b="1" dirty="0" smtClean="0"/>
              <a:t>Es un identificador </a:t>
            </a:r>
            <a:r>
              <a:rPr lang="es-ES" sz="2000" b="1" dirty="0"/>
              <a:t>ú</a:t>
            </a:r>
            <a:r>
              <a:rPr lang="es-ES" sz="2000" b="1" dirty="0" smtClean="0"/>
              <a:t>nico</a:t>
            </a:r>
          </a:p>
          <a:p>
            <a:r>
              <a:rPr lang="es-ES" sz="2000" b="1" dirty="0" smtClean="0"/>
              <a:t>Unívoco y persistente.</a:t>
            </a:r>
            <a:endParaRPr lang="es-ES" sz="2000" b="1" dirty="0"/>
          </a:p>
        </p:txBody>
      </p:sp>
      <p:sp>
        <p:nvSpPr>
          <p:cNvPr id="21" name="20 Flecha derecha"/>
          <p:cNvSpPr/>
          <p:nvPr/>
        </p:nvSpPr>
        <p:spPr>
          <a:xfrm rot="2008442">
            <a:off x="2462196" y="2044453"/>
            <a:ext cx="785818" cy="35719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Flecha derecha"/>
          <p:cNvSpPr/>
          <p:nvPr/>
        </p:nvSpPr>
        <p:spPr>
          <a:xfrm rot="13255965">
            <a:off x="4807250" y="3999943"/>
            <a:ext cx="785818" cy="35719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derecha"/>
          <p:cNvSpPr/>
          <p:nvPr/>
        </p:nvSpPr>
        <p:spPr>
          <a:xfrm rot="19755917">
            <a:off x="2107757" y="3604716"/>
            <a:ext cx="785818" cy="35719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Flecha derecha"/>
          <p:cNvSpPr/>
          <p:nvPr/>
        </p:nvSpPr>
        <p:spPr>
          <a:xfrm rot="11642361">
            <a:off x="5746596" y="2947477"/>
            <a:ext cx="785818" cy="35719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derecha"/>
          <p:cNvSpPr/>
          <p:nvPr/>
        </p:nvSpPr>
        <p:spPr>
          <a:xfrm rot="7832873">
            <a:off x="4927413" y="1950551"/>
            <a:ext cx="785818" cy="35719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Rectángulo"/>
          <p:cNvSpPr/>
          <p:nvPr/>
        </p:nvSpPr>
        <p:spPr>
          <a:xfrm>
            <a:off x="214282" y="142852"/>
            <a:ext cx="3571900" cy="164307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Rectángulo"/>
          <p:cNvSpPr/>
          <p:nvPr/>
        </p:nvSpPr>
        <p:spPr>
          <a:xfrm>
            <a:off x="4643438" y="214290"/>
            <a:ext cx="3357586" cy="142878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>
            <a:off x="285720" y="4286256"/>
            <a:ext cx="3929090" cy="142876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Rectángulo"/>
          <p:cNvSpPr/>
          <p:nvPr/>
        </p:nvSpPr>
        <p:spPr>
          <a:xfrm>
            <a:off x="5643570" y="4214818"/>
            <a:ext cx="3000396" cy="142876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6858048" y="1928802"/>
            <a:ext cx="2143108" cy="142876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  <p:bldP spid="17" grpId="0"/>
      <p:bldP spid="18" grpId="0"/>
      <p:bldP spid="19" grpId="0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1500174"/>
            <a:ext cx="80010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b="1" dirty="0" smtClean="0"/>
              <a:t>Unifica la autoría del personal investigador </a:t>
            </a:r>
            <a:r>
              <a:rPr lang="es-ES" dirty="0" smtClean="0"/>
              <a:t>y asegura su correcta identificación.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• Es para toda la vida, independientemente de que el investigador cambie su filiación.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• Permite una </a:t>
            </a:r>
            <a:r>
              <a:rPr lang="es-ES" b="1" u="sng" dirty="0" smtClean="0"/>
              <a:t>correcta atribución </a:t>
            </a:r>
            <a:r>
              <a:rPr lang="es-ES" b="1" dirty="0" smtClean="0"/>
              <a:t>de publicaciones en distintas fuentes y sistemas de información</a:t>
            </a:r>
            <a:r>
              <a:rPr lang="es-ES" dirty="0" smtClean="0"/>
              <a:t>. 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• Ofrece al personal investigador </a:t>
            </a:r>
            <a:r>
              <a:rPr lang="es-ES" b="1" dirty="0" smtClean="0"/>
              <a:t>la opción de firmar con ORCID sus artículos </a:t>
            </a:r>
            <a:r>
              <a:rPr lang="es-ES" dirty="0" smtClean="0"/>
              <a:t>en las revistas científicas y conectar su número </a:t>
            </a:r>
            <a:r>
              <a:rPr lang="es-ES" dirty="0" smtClean="0"/>
              <a:t>único </a:t>
            </a:r>
            <a:r>
              <a:rPr lang="es-ES" dirty="0" smtClean="0"/>
              <a:t>de ORCID en cada base de datos, plataformas de información autoral, sistemas de </a:t>
            </a:r>
            <a:r>
              <a:rPr lang="es-ES" dirty="0" err="1" smtClean="0"/>
              <a:t>currículums</a:t>
            </a:r>
            <a:r>
              <a:rPr lang="es-ES" dirty="0" smtClean="0"/>
              <a:t>, </a:t>
            </a:r>
            <a:r>
              <a:rPr lang="es-ES" dirty="0" smtClean="0"/>
              <a:t>o de registro de la producción académica.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b="1" dirty="0" smtClean="0"/>
              <a:t>• Se incorpora en las solicitudes de financiación nacionales e internacionales</a:t>
            </a:r>
            <a:r>
              <a:rPr lang="es-ES" dirty="0" smtClean="0"/>
              <a:t>, como por ejemplo, en las convocatorias europeas de H2020 ya se viene utilizando.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71472" y="642918"/>
            <a:ext cx="3713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Ventajas de utilizar </a:t>
            </a:r>
            <a:r>
              <a:rPr lang="es-E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sz="2800" dirty="0" smtClean="0">
                <a:solidFill>
                  <a:srgbClr val="92D050"/>
                </a:solidFill>
              </a:rPr>
              <a:t>ID</a:t>
            </a:r>
            <a:r>
              <a:rPr lang="es-E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14348" y="1571612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Se expresa como una </a:t>
            </a:r>
            <a:r>
              <a:rPr lang="es-ES" b="1" dirty="0" smtClean="0"/>
              <a:t>dirección URL única </a:t>
            </a:r>
            <a:r>
              <a:rPr lang="es-ES" dirty="0" smtClean="0"/>
              <a:t>(ej.: </a:t>
            </a:r>
            <a:r>
              <a:rPr lang="es-ES" dirty="0" smtClean="0">
                <a:hlinkClick r:id="rId2"/>
              </a:rPr>
              <a:t>https://orcid.org/0000-0001-5618-4759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42910" y="2643182"/>
            <a:ext cx="7940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Está compuesto por </a:t>
            </a:r>
            <a:r>
              <a:rPr lang="es-ES" b="1" dirty="0" smtClean="0"/>
              <a:t>16 dígitos y basado en la norma ISO 27729:2012 </a:t>
            </a:r>
            <a:r>
              <a:rPr lang="es-ES" dirty="0" smtClean="0"/>
              <a:t>(</a:t>
            </a:r>
            <a:r>
              <a:rPr lang="es-ES" dirty="0" err="1" smtClean="0"/>
              <a:t>Information</a:t>
            </a:r>
            <a:r>
              <a:rPr lang="es-ES" dirty="0" smtClean="0"/>
              <a:t> and </a:t>
            </a:r>
            <a:r>
              <a:rPr lang="es-ES" dirty="0" err="1" smtClean="0"/>
              <a:t>documentation</a:t>
            </a:r>
            <a:r>
              <a:rPr lang="es-ES" dirty="0" smtClean="0"/>
              <a:t> – International Estándar </a:t>
            </a:r>
            <a:r>
              <a:rPr lang="es-ES" dirty="0" err="1" smtClean="0"/>
              <a:t>Name</a:t>
            </a:r>
            <a:r>
              <a:rPr lang="es-ES" dirty="0" smtClean="0"/>
              <a:t> </a:t>
            </a:r>
            <a:r>
              <a:rPr lang="es-ES" dirty="0" err="1" smtClean="0"/>
              <a:t>Identifier</a:t>
            </a:r>
            <a:r>
              <a:rPr lang="es-ES" dirty="0" smtClean="0"/>
              <a:t> – ISNI). 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48" y="3571876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dirty="0" smtClean="0"/>
              <a:t>Aspira a ser el </a:t>
            </a:r>
            <a:r>
              <a:rPr lang="es-ES" b="1" dirty="0" smtClean="0"/>
              <a:t>identificador universal de autores</a:t>
            </a:r>
            <a:r>
              <a:rPr lang="es-ES" dirty="0" smtClean="0"/>
              <a:t>, tal y como lo es el DOI para las publicaciones.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14348" y="4429132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dirty="0" smtClean="0"/>
              <a:t>Esta </a:t>
            </a:r>
            <a:r>
              <a:rPr lang="es-ES" b="1" dirty="0" smtClean="0"/>
              <a:t>conectado con otros sistemas </a:t>
            </a:r>
            <a:r>
              <a:rPr lang="es-ES" dirty="0" smtClean="0"/>
              <a:t>de identificación de autor como “</a:t>
            </a:r>
            <a:r>
              <a:rPr lang="es-ES" dirty="0" err="1" smtClean="0"/>
              <a:t>Author</a:t>
            </a:r>
            <a:r>
              <a:rPr lang="es-ES" dirty="0" smtClean="0"/>
              <a:t> Resolver”, Inspire, </a:t>
            </a:r>
            <a:r>
              <a:rPr lang="es-ES" dirty="0" err="1" smtClean="0"/>
              <a:t>IraLIS</a:t>
            </a:r>
            <a:r>
              <a:rPr lang="es-ES" dirty="0" smtClean="0"/>
              <a:t>, </a:t>
            </a:r>
            <a:r>
              <a:rPr lang="es-ES" dirty="0" err="1" smtClean="0"/>
              <a:t>RePEc</a:t>
            </a:r>
            <a:r>
              <a:rPr lang="es-ES" dirty="0" smtClean="0"/>
              <a:t>, </a:t>
            </a:r>
            <a:r>
              <a:rPr lang="es-ES" dirty="0" err="1" smtClean="0"/>
              <a:t>ResearcherID</a:t>
            </a:r>
            <a:r>
              <a:rPr lang="es-ES" dirty="0" smtClean="0"/>
              <a:t>, </a:t>
            </a:r>
            <a:r>
              <a:rPr lang="es-ES" dirty="0" err="1" smtClean="0"/>
              <a:t>Scopus</a:t>
            </a:r>
            <a:r>
              <a:rPr lang="es-ES" dirty="0" smtClean="0"/>
              <a:t> </a:t>
            </a:r>
            <a:r>
              <a:rPr lang="es-ES" dirty="0" err="1" smtClean="0"/>
              <a:t>Author</a:t>
            </a:r>
            <a:r>
              <a:rPr lang="es-ES" dirty="0" smtClean="0"/>
              <a:t> </a:t>
            </a:r>
            <a:r>
              <a:rPr lang="es-ES" dirty="0" err="1" smtClean="0"/>
              <a:t>Identifier</a:t>
            </a:r>
            <a:r>
              <a:rPr lang="es-ES" dirty="0" smtClean="0"/>
              <a:t> y VIVO, entre otros. 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28596" y="285728"/>
            <a:ext cx="4446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¿Cómo es el número de </a:t>
            </a:r>
            <a:r>
              <a:rPr lang="es-E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sz="2800" dirty="0" smtClean="0">
                <a:solidFill>
                  <a:srgbClr val="92D050"/>
                </a:solidFill>
              </a:rPr>
              <a:t>ID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r>
              <a:rPr lang="es-E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00430" y="214290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Ejemplo:</a:t>
            </a:r>
            <a:endParaRPr lang="es-ES" dirty="0"/>
          </a:p>
        </p:txBody>
      </p:sp>
      <p:pic>
        <p:nvPicPr>
          <p:cNvPr id="5" name="4 Imagen" descr="bolog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785794"/>
            <a:ext cx="8589224" cy="47349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5 CuadroTexto"/>
          <p:cNvSpPr txBox="1"/>
          <p:nvPr/>
        </p:nvSpPr>
        <p:spPr>
          <a:xfrm>
            <a:off x="2928926" y="5643578"/>
            <a:ext cx="310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Perfil de investigador en ORCID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000364" y="357166"/>
            <a:ext cx="2514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Conexión a otros perfiles</a:t>
            </a:r>
            <a:endParaRPr lang="es-ES" dirty="0"/>
          </a:p>
        </p:txBody>
      </p:sp>
      <p:pic>
        <p:nvPicPr>
          <p:cNvPr id="5" name="4 Imagen" descr="Bologn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357298"/>
            <a:ext cx="8643966" cy="38160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5 CuadroTexto"/>
          <p:cNvSpPr txBox="1"/>
          <p:nvPr/>
        </p:nvSpPr>
        <p:spPr>
          <a:xfrm>
            <a:off x="2428860" y="5357826"/>
            <a:ext cx="426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Perfil de investigador en </a:t>
            </a:r>
            <a:r>
              <a:rPr lang="es-ES" dirty="0" err="1" smtClean="0"/>
              <a:t>Scopus</a:t>
            </a:r>
            <a:r>
              <a:rPr lang="es-ES" dirty="0" smtClean="0"/>
              <a:t> (</a:t>
            </a:r>
            <a:r>
              <a:rPr lang="es-ES" dirty="0" err="1" smtClean="0"/>
              <a:t>Author</a:t>
            </a:r>
            <a:r>
              <a:rPr lang="es-ES" dirty="0" smtClean="0"/>
              <a:t> ID)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57158" y="571480"/>
            <a:ext cx="8358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ORC</a:t>
            </a:r>
            <a:r>
              <a:rPr lang="es-ES" sz="24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  SOLICITA LA SIGUIENTE INFORMACIÓN: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14348" y="1357298"/>
            <a:ext cx="807246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rgbClr val="92D050"/>
              </a:buClr>
            </a:pPr>
            <a:r>
              <a:rPr lang="es-ES" b="1" dirty="0" smtClean="0"/>
              <a:t>Información personal </a:t>
            </a:r>
            <a:r>
              <a:rPr lang="es-ES" sz="1600" dirty="0" smtClean="0"/>
              <a:t>(</a:t>
            </a:r>
            <a:r>
              <a:rPr lang="es-ES" sz="1600" i="1" dirty="0" smtClean="0"/>
              <a:t>Personal </a:t>
            </a:r>
            <a:r>
              <a:rPr lang="es-ES" sz="1600" i="1" dirty="0" err="1" smtClean="0"/>
              <a:t>information</a:t>
            </a:r>
            <a:r>
              <a:rPr lang="es-ES" sz="1600" dirty="0" smtClean="0"/>
              <a:t>): puede detallarse la forma preferente del nombre y sus distintas variantes, así como otros datos personales.</a:t>
            </a:r>
          </a:p>
          <a:p>
            <a:pPr>
              <a:lnSpc>
                <a:spcPct val="200000"/>
              </a:lnSpc>
              <a:buClr>
                <a:srgbClr val="92D050"/>
              </a:buClr>
            </a:pPr>
            <a:r>
              <a:rPr lang="es-ES" b="1" dirty="0" smtClean="0"/>
              <a:t>Formación</a:t>
            </a:r>
            <a:r>
              <a:rPr lang="es-ES" sz="1600" b="1" dirty="0" smtClean="0"/>
              <a:t> </a:t>
            </a:r>
            <a:r>
              <a:rPr lang="es-ES" sz="1600" dirty="0" smtClean="0"/>
              <a:t>(</a:t>
            </a:r>
            <a:r>
              <a:rPr lang="es-ES" sz="1600" i="1" dirty="0" err="1" smtClean="0"/>
              <a:t>Education</a:t>
            </a:r>
            <a:r>
              <a:rPr lang="es-ES" sz="1600" dirty="0" smtClean="0"/>
              <a:t>): se detallan las titulaciones académicas.</a:t>
            </a:r>
          </a:p>
          <a:p>
            <a:pPr>
              <a:lnSpc>
                <a:spcPct val="200000"/>
              </a:lnSpc>
              <a:buClr>
                <a:srgbClr val="92D050"/>
              </a:buClr>
            </a:pPr>
            <a:r>
              <a:rPr lang="es-ES" b="1" dirty="0" smtClean="0"/>
              <a:t>Filiación institucional </a:t>
            </a:r>
            <a:r>
              <a:rPr lang="es-ES" sz="1600" dirty="0" smtClean="0"/>
              <a:t>(</a:t>
            </a:r>
            <a:r>
              <a:rPr lang="es-ES" sz="1600" i="1" dirty="0" err="1" smtClean="0"/>
              <a:t>Employment</a:t>
            </a:r>
            <a:r>
              <a:rPr lang="es-ES" sz="1600" dirty="0" smtClean="0"/>
              <a:t>): el investigador indica la institución a la que pertenece.</a:t>
            </a:r>
          </a:p>
          <a:p>
            <a:pPr>
              <a:lnSpc>
                <a:spcPct val="200000"/>
              </a:lnSpc>
              <a:buClr>
                <a:srgbClr val="92D050"/>
              </a:buClr>
            </a:pPr>
            <a:r>
              <a:rPr lang="es-ES" b="1" dirty="0" smtClean="0"/>
              <a:t>Financiación</a:t>
            </a:r>
            <a:r>
              <a:rPr lang="es-ES" sz="1600" b="1" dirty="0" smtClean="0"/>
              <a:t> </a:t>
            </a:r>
            <a:r>
              <a:rPr lang="es-ES" sz="1600" dirty="0" smtClean="0"/>
              <a:t>(</a:t>
            </a:r>
            <a:r>
              <a:rPr lang="es-ES" sz="1600" i="1" dirty="0" err="1" smtClean="0"/>
              <a:t>Funding</a:t>
            </a:r>
            <a:r>
              <a:rPr lang="es-ES" sz="1600" dirty="0" smtClean="0"/>
              <a:t>): información relativa a subvenciones y otras fuentes de financiación.</a:t>
            </a:r>
          </a:p>
          <a:p>
            <a:pPr>
              <a:lnSpc>
                <a:spcPct val="200000"/>
              </a:lnSpc>
              <a:buClr>
                <a:srgbClr val="92D050"/>
              </a:buClr>
            </a:pPr>
            <a:r>
              <a:rPr lang="es-ES" b="1" dirty="0" smtClean="0"/>
              <a:t>Publicaciones científico-técnicas </a:t>
            </a:r>
            <a:r>
              <a:rPr lang="es-ES" sz="1600" dirty="0" smtClean="0"/>
              <a:t>(</a:t>
            </a:r>
            <a:r>
              <a:rPr lang="es-ES" sz="1600" i="1" dirty="0" smtClean="0"/>
              <a:t>Works</a:t>
            </a:r>
            <a:r>
              <a:rPr lang="es-ES" sz="1600" dirty="0" smtClean="0"/>
              <a:t>): se incluyen las publicaciones del autor .</a:t>
            </a:r>
          </a:p>
          <a:p>
            <a:pPr>
              <a:lnSpc>
                <a:spcPct val="200000"/>
              </a:lnSpc>
              <a:buClr>
                <a:srgbClr val="92D050"/>
              </a:buClr>
            </a:pPr>
            <a:r>
              <a:rPr lang="es-ES" b="1" dirty="0" smtClean="0"/>
              <a:t>Importante: </a:t>
            </a:r>
            <a:r>
              <a:rPr lang="es-ES" sz="1600" dirty="0" smtClean="0"/>
              <a:t>AGREGAR LAS VARIANTES DE NUESTRO NOMBRE (</a:t>
            </a:r>
            <a:r>
              <a:rPr lang="es-ES" sz="1600" i="1" dirty="0" smtClean="0"/>
              <a:t>COMO HA SIDO ASENTADO EN BASES DE DATOS Y PUBLICACIONES</a:t>
            </a:r>
            <a:r>
              <a:rPr lang="es-ES" sz="1600" dirty="0" smtClean="0"/>
              <a:t>).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1071546"/>
            <a:ext cx="835824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000" dirty="0" smtClean="0"/>
              <a:t> En España, el editor CVN de FECYT permite cargar automáticamente las publicaciones desde diversos formatos extraídos de las bases de datos como </a:t>
            </a:r>
            <a:r>
              <a:rPr lang="es-ES" sz="2000" dirty="0" err="1" smtClean="0"/>
              <a:t>PubMed</a:t>
            </a:r>
            <a:r>
              <a:rPr lang="es-ES" sz="2000" dirty="0" smtClean="0"/>
              <a:t>, </a:t>
            </a:r>
            <a:r>
              <a:rPr lang="es-ES" sz="2000" dirty="0" err="1" smtClean="0"/>
              <a:t>WoS</a:t>
            </a:r>
            <a:r>
              <a:rPr lang="es-ES" sz="2000" dirty="0" smtClean="0"/>
              <a:t> (Web of </a:t>
            </a:r>
            <a:r>
              <a:rPr lang="es-ES" sz="2000" dirty="0" err="1" smtClean="0"/>
              <a:t>Science</a:t>
            </a:r>
            <a:r>
              <a:rPr lang="es-ES" sz="2000" dirty="0" smtClean="0"/>
              <a:t>) o </a:t>
            </a:r>
            <a:r>
              <a:rPr lang="es-ES" sz="2000" dirty="0" err="1" smtClean="0"/>
              <a:t>Scopus</a:t>
            </a:r>
            <a:r>
              <a:rPr lang="es-ES" sz="2000" dirty="0" smtClean="0"/>
              <a:t> y también desde el sistema ORCID, así como desde otros sistemas de información de autores e investigadores como los programas gestores de  </a:t>
            </a:r>
            <a:r>
              <a:rPr lang="es-ES" sz="2000" dirty="0" err="1" smtClean="0"/>
              <a:t>curriculum</a:t>
            </a:r>
            <a:r>
              <a:rPr lang="es-ES" sz="2000" dirty="0" smtClean="0"/>
              <a:t>.</a:t>
            </a:r>
          </a:p>
          <a:p>
            <a:pPr>
              <a:lnSpc>
                <a:spcPct val="150000"/>
              </a:lnSpc>
              <a:buClr>
                <a:srgbClr val="92D050"/>
              </a:buClr>
            </a:pPr>
            <a:endParaRPr lang="es-ES" sz="2000" dirty="0" smtClean="0"/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000" dirty="0" smtClean="0"/>
              <a:t>  </a:t>
            </a: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sz="2000" b="1" dirty="0" smtClean="0">
                <a:solidFill>
                  <a:srgbClr val="92D050"/>
                </a:solidFill>
              </a:rPr>
              <a:t>ID </a:t>
            </a:r>
            <a:r>
              <a:rPr lang="es-ES" sz="2000" dirty="0" smtClean="0"/>
              <a:t>es apoyado por editores científicos como </a:t>
            </a:r>
            <a:r>
              <a:rPr lang="es-ES" sz="2000" dirty="0" err="1" smtClean="0"/>
              <a:t>Nature</a:t>
            </a:r>
            <a:r>
              <a:rPr lang="es-ES" sz="2000" dirty="0" smtClean="0"/>
              <a:t>, </a:t>
            </a:r>
            <a:r>
              <a:rPr lang="es-ES" sz="2000" dirty="0" err="1" smtClean="0"/>
              <a:t>Elsevier</a:t>
            </a:r>
            <a:r>
              <a:rPr lang="es-ES" sz="2000" dirty="0" smtClean="0"/>
              <a:t>, </a:t>
            </a:r>
            <a:r>
              <a:rPr lang="es-ES" sz="2000" dirty="0" err="1" smtClean="0"/>
              <a:t>Springer</a:t>
            </a:r>
            <a:r>
              <a:rPr lang="es-ES" sz="2000" dirty="0" smtClean="0"/>
              <a:t>, </a:t>
            </a:r>
            <a:r>
              <a:rPr lang="es-ES" sz="2000" dirty="0" err="1" smtClean="0"/>
              <a:t>Wiley</a:t>
            </a:r>
            <a:r>
              <a:rPr lang="es-ES" sz="2000" dirty="0" smtClean="0"/>
              <a:t>,…; por instituciones de investigación (CERN, MIT, </a:t>
            </a:r>
            <a:r>
              <a:rPr lang="es-ES" sz="2000" dirty="0" err="1" smtClean="0"/>
              <a:t>CalTech</a:t>
            </a:r>
            <a:r>
              <a:rPr lang="es-ES" sz="2000" dirty="0" smtClean="0"/>
              <a:t>…); por agencias de financiación y agencias nacionales e internacionales</a:t>
            </a:r>
            <a:r>
              <a:rPr lang="es-ES" sz="2000" dirty="0" smtClean="0"/>
              <a:t>.</a:t>
            </a:r>
            <a:endParaRPr lang="es-ES" sz="2000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437945" y="345024"/>
            <a:ext cx="5102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¿QUE DICEN LAS EXPERIENCIAS de uso de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b="1" dirty="0" smtClean="0">
                <a:solidFill>
                  <a:srgbClr val="92D050"/>
                </a:solidFill>
              </a:rPr>
              <a:t>ID</a:t>
            </a:r>
            <a:r>
              <a:rPr lang="es-ES" b="1" dirty="0" smtClean="0"/>
              <a:t>?...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57224" y="1285860"/>
            <a:ext cx="74295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b="1" dirty="0" smtClean="0"/>
              <a:t>Da mayor visibilidad nacional e internacional a la Institución </a:t>
            </a:r>
            <a:r>
              <a:rPr lang="es-ES" dirty="0" smtClean="0"/>
              <a:t>a través de su personal investigador.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Mejora </a:t>
            </a:r>
            <a:r>
              <a:rPr lang="es-ES" b="1" dirty="0" smtClean="0"/>
              <a:t>los trámites de solicitud y seguimiento de la financiación de la investigación</a:t>
            </a:r>
            <a:r>
              <a:rPr lang="es-ES" dirty="0" smtClean="0"/>
              <a:t>.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Mejora el </a:t>
            </a:r>
            <a:r>
              <a:rPr lang="es-ES" b="1" dirty="0" smtClean="0"/>
              <a:t>procedimiento de evaluación del personal docente e investigador </a:t>
            </a:r>
            <a:r>
              <a:rPr lang="es-ES" dirty="0" smtClean="0"/>
              <a:t>.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Cuando es incluido de forma normalizada </a:t>
            </a:r>
            <a:r>
              <a:rPr lang="es-ES" b="1" dirty="0" smtClean="0"/>
              <a:t>contribuye a visibilizar la producción científica de la Institución.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b="1" dirty="0" smtClean="0"/>
              <a:t>Permite al autor controlar lo que se sabe de su actividad científica y la actualiza.</a:t>
            </a:r>
            <a:endParaRPr lang="es-ES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642910" y="357166"/>
            <a:ext cx="5102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¿QUE DICEN LAS EXPERIENCIAS de uso de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b="1" dirty="0" smtClean="0">
                <a:solidFill>
                  <a:srgbClr val="92D050"/>
                </a:solidFill>
              </a:rPr>
              <a:t>ID</a:t>
            </a:r>
            <a:r>
              <a:rPr lang="es-ES" b="1" dirty="0" smtClean="0"/>
              <a:t>?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14480" y="1785926"/>
            <a:ext cx="5500726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“Incluya su ORC</a:t>
            </a:r>
            <a:r>
              <a:rPr lang="es-ES" sz="2400" b="1" dirty="0" smtClean="0">
                <a:solidFill>
                  <a:srgbClr val="92D050"/>
                </a:solidFill>
              </a:rPr>
              <a:t>ID</a:t>
            </a:r>
            <a:r>
              <a:rPr lang="es-ES" sz="2400" dirty="0" smtClean="0"/>
              <a:t> </a:t>
            </a:r>
            <a:r>
              <a:rPr lang="es-ES" sz="2400" dirty="0" err="1" smtClean="0"/>
              <a:t>iD</a:t>
            </a:r>
            <a:r>
              <a:rPr lang="es-ES" sz="2400" dirty="0" smtClean="0"/>
              <a:t> en su sitio web, al presentar publicaciones, solicitar subvenciones, y en cualquier flujo de trabajo de investigación para asegurarse de obtener reconocimiento por su trabajo”. </a:t>
            </a:r>
            <a:r>
              <a:rPr lang="es-ES" sz="2400" dirty="0" smtClean="0">
                <a:hlinkClick r:id="rId2"/>
              </a:rPr>
              <a:t>https://orcid.org/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571604" y="928670"/>
            <a:ext cx="378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¿QUE DICE </a:t>
            </a: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b="1" dirty="0" smtClean="0">
                <a:solidFill>
                  <a:srgbClr val="92D050"/>
                </a:solidFill>
              </a:rPr>
              <a:t>ID </a:t>
            </a:r>
            <a:r>
              <a:rPr lang="es-ES" b="1" dirty="0" smtClean="0"/>
              <a:t>AL INVESTIGADOR?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348" y="571480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¿DÓNDE SE  RECOMIENDA UTILIZAR NUESTRO </a:t>
            </a:r>
          </a:p>
          <a:p>
            <a:pPr algn="ctr"/>
            <a:r>
              <a:rPr lang="es-ES" sz="2400" dirty="0" smtClean="0"/>
              <a:t>IDENTIFICADOR DE 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ORC</a:t>
            </a:r>
            <a:r>
              <a:rPr lang="es-ES" sz="2400" b="1" dirty="0" smtClean="0">
                <a:solidFill>
                  <a:srgbClr val="92D050"/>
                </a:solidFill>
              </a:rPr>
              <a:t>ID</a:t>
            </a:r>
            <a:r>
              <a:rPr lang="es-ES" sz="2400" dirty="0" smtClean="0"/>
              <a:t>? </a:t>
            </a:r>
            <a:endParaRPr lang="es-ES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857224" y="1643050"/>
            <a:ext cx="7786741" cy="4472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000" dirty="0" smtClean="0"/>
              <a:t> En la </a:t>
            </a:r>
            <a:r>
              <a:rPr lang="es-ES" sz="2000" b="1" dirty="0" smtClean="0"/>
              <a:t>firma del correo electrónico</a:t>
            </a:r>
            <a:r>
              <a:rPr lang="es-ES" sz="2000" dirty="0" smtClean="0"/>
              <a:t>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sz="2000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000" dirty="0" smtClean="0"/>
              <a:t> En la </a:t>
            </a:r>
            <a:r>
              <a:rPr lang="es-ES" sz="2000" b="1" dirty="0" smtClean="0"/>
              <a:t>página web propia</a:t>
            </a:r>
            <a:r>
              <a:rPr lang="es-ES" sz="2000" dirty="0" smtClean="0"/>
              <a:t>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sz="2000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000" dirty="0" smtClean="0"/>
              <a:t> En las </a:t>
            </a:r>
            <a:r>
              <a:rPr lang="es-ES" sz="2000" b="1" dirty="0" smtClean="0"/>
              <a:t>plataformas científicas en las que participe </a:t>
            </a:r>
            <a:r>
              <a:rPr lang="es-ES" sz="2000" dirty="0" smtClean="0"/>
              <a:t>(</a:t>
            </a:r>
            <a:r>
              <a:rPr lang="es-ES" sz="2000" dirty="0" err="1" smtClean="0"/>
              <a:t>ResearchGate</a:t>
            </a:r>
            <a:r>
              <a:rPr lang="es-ES" sz="2000" dirty="0" smtClean="0"/>
              <a:t>, Academia.edu, </a:t>
            </a:r>
            <a:r>
              <a:rPr lang="es-ES" sz="2000" dirty="0" err="1" smtClean="0"/>
              <a:t>Dialnet</a:t>
            </a:r>
            <a:r>
              <a:rPr lang="es-ES" sz="2000" dirty="0" smtClean="0"/>
              <a:t>, etc.)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sz="2000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000" dirty="0" smtClean="0"/>
              <a:t> Cuando se</a:t>
            </a:r>
            <a:r>
              <a:rPr lang="es-ES" sz="2000" b="1" dirty="0" smtClean="0"/>
              <a:t> firma </a:t>
            </a:r>
            <a:r>
              <a:rPr lang="es-ES" sz="2000" dirty="0" smtClean="0"/>
              <a:t>el </a:t>
            </a:r>
            <a:r>
              <a:rPr lang="es-ES" sz="2000" b="1" dirty="0" smtClean="0"/>
              <a:t>envío de manuscritos para su publicación</a:t>
            </a:r>
            <a:r>
              <a:rPr lang="es-ES" sz="2000" dirty="0" smtClean="0"/>
              <a:t>, comunicaciones a congresos, pósteres científicos, etc.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sz="2000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000" dirty="0" smtClean="0"/>
              <a:t> En los trabajos de peer-</a:t>
            </a:r>
            <a:r>
              <a:rPr lang="es-ES" sz="2000" dirty="0" err="1" smtClean="0"/>
              <a:t>review</a:t>
            </a:r>
            <a:r>
              <a:rPr lang="es-ES" sz="2000" dirty="0" smtClean="0"/>
              <a:t> y en la solicitud (o revisión) de </a:t>
            </a:r>
            <a:r>
              <a:rPr lang="es-ES" sz="2000" b="1" dirty="0" smtClean="0"/>
              <a:t>proyectos de investigación</a:t>
            </a:r>
            <a:r>
              <a:rPr lang="es-ES" sz="2000" dirty="0" smtClean="0"/>
              <a:t>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sz="2000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000" dirty="0" smtClean="0"/>
              <a:t> </a:t>
            </a:r>
            <a:r>
              <a:rPr lang="es-ES" sz="2000" b="1" dirty="0" smtClean="0"/>
              <a:t>En la solicitud de ayudas y convocatorias institucionales</a:t>
            </a:r>
            <a:r>
              <a:rPr lang="es-ES" sz="2000" dirty="0" smtClean="0"/>
              <a:t>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142976" y="428604"/>
            <a:ext cx="6715172" cy="107721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800" b="1" dirty="0" smtClean="0"/>
              <a:t>Perfil único del investigador:</a:t>
            </a:r>
          </a:p>
          <a:p>
            <a:r>
              <a:rPr lang="es-ES" b="1" dirty="0" smtClean="0"/>
              <a:t>unifica su identificación, permite ser reconocido junto con su institución y sus publicaciones.</a:t>
            </a:r>
            <a:endParaRPr lang="es-ES" b="1" dirty="0"/>
          </a:p>
        </p:txBody>
      </p:sp>
      <p:grpSp>
        <p:nvGrpSpPr>
          <p:cNvPr id="18" name="17 Grupo"/>
          <p:cNvGrpSpPr/>
          <p:nvPr/>
        </p:nvGrpSpPr>
        <p:grpSpPr>
          <a:xfrm>
            <a:off x="1214414" y="1857364"/>
            <a:ext cx="6667537" cy="4583253"/>
            <a:chOff x="1071538" y="2000239"/>
            <a:chExt cx="6667537" cy="4583253"/>
          </a:xfrm>
        </p:grpSpPr>
        <p:sp>
          <p:nvSpPr>
            <p:cNvPr id="17" name="16 CuadroTexto"/>
            <p:cNvSpPr txBox="1"/>
            <p:nvPr/>
          </p:nvSpPr>
          <p:spPr>
            <a:xfrm>
              <a:off x="1142976" y="2143116"/>
              <a:ext cx="6596099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q"/>
              </a:pPr>
              <a:r>
                <a:rPr lang="es-ES" sz="2000" dirty="0" smtClean="0"/>
                <a:t> ORCID (Open </a:t>
              </a:r>
              <a:r>
                <a:rPr lang="es-ES" sz="2000" dirty="0" err="1" smtClean="0"/>
                <a:t>Research</a:t>
              </a:r>
              <a:r>
                <a:rPr lang="es-ES" sz="2000" dirty="0" smtClean="0"/>
                <a:t> &amp; </a:t>
              </a:r>
              <a:r>
                <a:rPr lang="es-ES" sz="2000" dirty="0" err="1" smtClean="0"/>
                <a:t>Contributor</a:t>
              </a:r>
              <a:r>
                <a:rPr lang="es-ES" sz="2000" dirty="0" smtClean="0"/>
                <a:t> ID)</a:t>
              </a:r>
            </a:p>
            <a:p>
              <a:endParaRPr lang="es-ES" sz="2000" dirty="0" smtClean="0"/>
            </a:p>
            <a:p>
              <a:pPr>
                <a:buFont typeface="Wingdings" pitchFamily="2" charset="2"/>
                <a:buChar char="q"/>
              </a:pPr>
              <a:r>
                <a:rPr lang="es-ES" sz="2000" dirty="0" smtClean="0"/>
                <a:t> </a:t>
              </a:r>
              <a:r>
                <a:rPr lang="es-ES" sz="2000" dirty="0" err="1" smtClean="0"/>
                <a:t>Researcher</a:t>
              </a:r>
              <a:r>
                <a:rPr lang="es-ES" sz="2000" dirty="0" smtClean="0"/>
                <a:t> ID (Web of </a:t>
              </a:r>
              <a:r>
                <a:rPr lang="es-ES" sz="2000" dirty="0" err="1" smtClean="0"/>
                <a:t>Science</a:t>
              </a:r>
              <a:r>
                <a:rPr lang="es-ES" sz="2000" dirty="0" smtClean="0"/>
                <a:t>)</a:t>
              </a:r>
            </a:p>
            <a:p>
              <a:endParaRPr lang="es-ES" sz="2000" dirty="0" smtClean="0"/>
            </a:p>
            <a:p>
              <a:pPr>
                <a:buFont typeface="Wingdings" pitchFamily="2" charset="2"/>
                <a:buChar char="q"/>
              </a:pPr>
              <a:r>
                <a:rPr lang="es-ES" sz="2000" dirty="0" smtClean="0"/>
                <a:t> </a:t>
              </a:r>
              <a:r>
                <a:rPr lang="es-ES" sz="2000" dirty="0" err="1" smtClean="0"/>
                <a:t>Autor_ID</a:t>
              </a:r>
              <a:r>
                <a:rPr lang="es-ES" sz="2000" dirty="0" smtClean="0"/>
                <a:t> (</a:t>
              </a:r>
              <a:r>
                <a:rPr lang="es-ES" sz="2000" dirty="0" err="1" smtClean="0">
                  <a:hlinkClick r:id="rId2"/>
                </a:rPr>
                <a:t>Scopus</a:t>
              </a:r>
              <a:r>
                <a:rPr lang="es-ES" sz="2000" dirty="0" smtClean="0"/>
                <a:t>)</a:t>
              </a:r>
            </a:p>
            <a:p>
              <a:endParaRPr lang="es-ES" sz="2000" dirty="0" smtClean="0"/>
            </a:p>
            <a:p>
              <a:pPr>
                <a:buFont typeface="Wingdings" pitchFamily="2" charset="2"/>
                <a:buChar char="q"/>
              </a:pPr>
              <a:r>
                <a:rPr lang="es-ES" sz="2000" dirty="0" smtClean="0"/>
                <a:t> </a:t>
              </a:r>
              <a:r>
                <a:rPr lang="es-ES" sz="2000" dirty="0" err="1" smtClean="0"/>
                <a:t>Dialnet_ID</a:t>
              </a:r>
              <a:endParaRPr lang="es-ES" sz="2000" dirty="0" smtClean="0"/>
            </a:p>
            <a:p>
              <a:endParaRPr lang="es-ES" sz="2000" dirty="0" smtClean="0"/>
            </a:p>
            <a:p>
              <a:pPr>
                <a:buFont typeface="Wingdings" pitchFamily="2" charset="2"/>
                <a:buChar char="q"/>
              </a:pPr>
              <a:r>
                <a:rPr lang="es-ES" sz="2000" dirty="0" smtClean="0"/>
                <a:t> Google </a:t>
              </a:r>
              <a:r>
                <a:rPr lang="es-ES" sz="2000" dirty="0" err="1" smtClean="0"/>
                <a:t>Scholar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Citation</a:t>
              </a:r>
              <a:endParaRPr lang="es-ES" sz="2000" dirty="0" smtClean="0"/>
            </a:p>
            <a:p>
              <a:endParaRPr lang="es-ES" sz="2000" dirty="0" smtClean="0"/>
            </a:p>
            <a:p>
              <a:pPr>
                <a:buFont typeface="Wingdings" pitchFamily="2" charset="2"/>
                <a:buChar char="q"/>
              </a:pPr>
              <a:r>
                <a:rPr lang="es-ES" sz="2000" dirty="0" smtClean="0"/>
                <a:t> </a:t>
              </a:r>
              <a:r>
                <a:rPr lang="es-ES" sz="2000" dirty="0" err="1" smtClean="0"/>
                <a:t>IraLis</a:t>
              </a:r>
              <a:r>
                <a:rPr lang="es-ES" sz="2000" dirty="0" smtClean="0"/>
                <a:t> (International </a:t>
              </a:r>
              <a:r>
                <a:rPr lang="es-ES" sz="2000" dirty="0" err="1" smtClean="0"/>
                <a:t>Registry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for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Authors</a:t>
              </a:r>
              <a:r>
                <a:rPr lang="es-ES" sz="2000" dirty="0" smtClean="0"/>
                <a:t> Links </a:t>
              </a:r>
              <a:r>
                <a:rPr lang="es-ES" sz="2000" dirty="0" err="1" smtClean="0"/>
                <a:t>to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Identify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Scientists</a:t>
              </a:r>
              <a:r>
                <a:rPr lang="es-ES" sz="2000" dirty="0" smtClean="0"/>
                <a:t>)</a:t>
              </a:r>
              <a:endParaRPr lang="es-ES" sz="2000" dirty="0"/>
            </a:p>
          </p:txBody>
        </p:sp>
        <p:grpSp>
          <p:nvGrpSpPr>
            <p:cNvPr id="16" name="15 Grupo"/>
            <p:cNvGrpSpPr/>
            <p:nvPr/>
          </p:nvGrpSpPr>
          <p:grpSpPr>
            <a:xfrm>
              <a:off x="1071538" y="2000239"/>
              <a:ext cx="6531292" cy="4583253"/>
              <a:chOff x="907675" y="2477929"/>
              <a:chExt cx="5569160" cy="4224348"/>
            </a:xfrm>
          </p:grpSpPr>
          <p:pic>
            <p:nvPicPr>
              <p:cNvPr id="9" name="8 Imagen" descr="researcherid.jp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36138" y="3070524"/>
                <a:ext cx="1775876" cy="502760"/>
              </a:xfrm>
              <a:prstGeom prst="rect">
                <a:avLst/>
              </a:prstGeom>
            </p:spPr>
          </p:pic>
          <p:grpSp>
            <p:nvGrpSpPr>
              <p:cNvPr id="15" name="14 Grupo"/>
              <p:cNvGrpSpPr/>
              <p:nvPr/>
            </p:nvGrpSpPr>
            <p:grpSpPr>
              <a:xfrm>
                <a:off x="907675" y="2477929"/>
                <a:ext cx="5569160" cy="4224348"/>
                <a:chOff x="907675" y="2477929"/>
                <a:chExt cx="5569160" cy="4224348"/>
              </a:xfrm>
            </p:grpSpPr>
            <p:pic>
              <p:nvPicPr>
                <p:cNvPr id="10" name="9 Imagen" descr="Orcid.jpg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867110" y="2477929"/>
                  <a:ext cx="1609725" cy="552450"/>
                </a:xfrm>
                <a:prstGeom prst="rect">
                  <a:avLst/>
                </a:prstGeom>
              </p:spPr>
            </p:pic>
            <p:pic>
              <p:nvPicPr>
                <p:cNvPr id="12" name="11 Imagen" descr="iralis.jpg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07675" y="6099340"/>
                  <a:ext cx="3045719" cy="602937"/>
                </a:xfrm>
                <a:prstGeom prst="rect">
                  <a:avLst/>
                </a:prstGeom>
              </p:spPr>
            </p:pic>
            <p:pic>
              <p:nvPicPr>
                <p:cNvPr id="13" name="12 Imagen" descr="googlescholar.jpg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344251" y="4848308"/>
                  <a:ext cx="2133604" cy="571501"/>
                </a:xfrm>
                <a:prstGeom prst="rect">
                  <a:avLst/>
                </a:prstGeom>
              </p:spPr>
            </p:pic>
            <p:pic>
              <p:nvPicPr>
                <p:cNvPr id="14" name="13 Imagen" descr="Dialnet-Plus.jpg"/>
                <p:cNvPicPr>
                  <a:picLocks noChangeAspect="1"/>
                </p:cNvPicPr>
                <p:nvPr/>
              </p:nvPicPr>
              <p:blipFill>
                <a:blip r:embed="rId7" cstate="print"/>
                <a:stretch>
                  <a:fillRect/>
                </a:stretch>
              </p:blipFill>
              <p:spPr>
                <a:xfrm>
                  <a:off x="2375331" y="4058181"/>
                  <a:ext cx="1508113" cy="904867"/>
                </a:xfrm>
                <a:prstGeom prst="rect">
                  <a:avLst/>
                </a:prstGeom>
              </p:spPr>
            </p:pic>
            <p:pic>
              <p:nvPicPr>
                <p:cNvPr id="11" name="10 Imagen" descr="Scopus.jpg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208462" y="3663118"/>
                  <a:ext cx="2024657" cy="500066"/>
                </a:xfrm>
                <a:prstGeom prst="rect">
                  <a:avLst/>
                </a:prstGeom>
              </p:spPr>
            </p:pic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8662" y="1357298"/>
            <a:ext cx="75724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Los individuos  tienen tres maneras de </a:t>
            </a:r>
            <a:r>
              <a:rPr lang="es-ES" sz="2400" u="sng" dirty="0" smtClean="0"/>
              <a:t>compartir sus datos</a:t>
            </a:r>
            <a:r>
              <a:rPr lang="es-ES" sz="2400" dirty="0" smtClean="0"/>
              <a:t>:</a:t>
            </a:r>
          </a:p>
          <a:p>
            <a:endParaRPr lang="es-ES" sz="2400" dirty="0" smtClean="0"/>
          </a:p>
          <a:p>
            <a:r>
              <a:rPr lang="es-ES" sz="2400" b="1" u="sng" dirty="0" smtClean="0"/>
              <a:t>OPCIONES :</a:t>
            </a:r>
          </a:p>
          <a:p>
            <a:endParaRPr lang="es-ES" sz="2800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/>
              <a:t> Perfil público, </a:t>
            </a:r>
            <a:r>
              <a:rPr lang="es-ES" sz="2400" b="1" dirty="0" smtClean="0"/>
              <a:t>visible por todo el mundo</a:t>
            </a:r>
            <a:r>
              <a:rPr lang="es-ES" sz="2400" dirty="0" smtClean="0"/>
              <a:t>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sz="2400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/>
              <a:t>  Perfil con </a:t>
            </a:r>
            <a:r>
              <a:rPr lang="es-ES" sz="2400" b="1" dirty="0" smtClean="0"/>
              <a:t>acceso limitado, visible por las personas y organizaciones en que confía el autor </a:t>
            </a:r>
            <a:r>
              <a:rPr lang="es-ES" sz="2400" dirty="0" smtClean="0"/>
              <a:t>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endParaRPr lang="es-ES" sz="2400" dirty="0" smtClean="0"/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/>
              <a:t> Perfil privado, </a:t>
            </a:r>
            <a:r>
              <a:rPr lang="es-ES" sz="2400" b="1" dirty="0" smtClean="0"/>
              <a:t>solo visible por el autor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928662" y="928670"/>
            <a:ext cx="35557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chemeClr val="accent3"/>
                </a:solidFill>
              </a:rPr>
              <a:t>EL ASPECTO DE LA PRIVACIDAD:</a:t>
            </a:r>
            <a:endParaRPr lang="es-ES" sz="20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348" y="571480"/>
            <a:ext cx="7643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La importancia de la firma homogénea (personal e institucional) en la actividad científica. VIDEO en: </a:t>
            </a:r>
            <a:r>
              <a:rPr lang="es-ES" dirty="0" smtClean="0">
                <a:hlinkClick r:id="rId2"/>
              </a:rPr>
              <a:t>https://www.youtube.com/watch?v=FDbjkiyoybs</a:t>
            </a:r>
            <a:r>
              <a:rPr lang="es-ES" dirty="0" smtClean="0"/>
              <a:t> </a:t>
            </a:r>
          </a:p>
          <a:p>
            <a:r>
              <a:rPr lang="es-ES" u="sng" dirty="0" smtClean="0"/>
              <a:t>Recomendaciones de FECYT para uso de nombres en ORCID</a:t>
            </a:r>
            <a:endParaRPr lang="es-ES" u="sng" dirty="0"/>
          </a:p>
        </p:txBody>
      </p:sp>
      <p:pic>
        <p:nvPicPr>
          <p:cNvPr id="3" name="2 Imagen" descr="nombr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1857364"/>
            <a:ext cx="7558082" cy="448653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214290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¿COMO FIRMAR PARA SER RECONOCIDO?</a:t>
            </a:r>
          </a:p>
          <a:p>
            <a:pPr algn="ctr"/>
            <a:r>
              <a:rPr lang="es-ES" sz="2400" dirty="0" smtClean="0"/>
              <a:t>(Autores) </a:t>
            </a:r>
            <a:endParaRPr lang="es-ES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128586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b="1" dirty="0" smtClean="0"/>
              <a:t>Usar el nombre de pila desarrollado, sin reducir la inicia</a:t>
            </a:r>
            <a:r>
              <a:rPr lang="es-ES" dirty="0" smtClean="0"/>
              <a:t>l</a:t>
            </a:r>
            <a:r>
              <a:rPr lang="es-ES" dirty="0" smtClean="0"/>
              <a:t>.</a:t>
            </a:r>
            <a:endParaRPr lang="es-ES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357158" y="1719852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b="1" dirty="0" smtClean="0"/>
              <a:t>Los nombres de pila compuestos deben unirse directamente o por un guión</a:t>
            </a:r>
            <a:r>
              <a:rPr lang="es-ES" dirty="0" smtClean="0"/>
              <a:t>, evitando las partículas (ej.: María-Isabel) y para evitar que el segundo nombre sea interpretado como primer apellido por las bases de datos</a:t>
            </a:r>
            <a:r>
              <a:rPr lang="es-ES" dirty="0" smtClean="0"/>
              <a:t>.</a:t>
            </a:r>
            <a:endParaRPr lang="es-ES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357158" y="2631040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b="1" dirty="0" smtClean="0"/>
              <a:t>Solo el segundo nombre puede convertirse en inicial</a:t>
            </a:r>
            <a:r>
              <a:rPr lang="es-ES" dirty="0" smtClean="0"/>
              <a:t>.</a:t>
            </a:r>
            <a:endParaRPr lang="es-ES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357158" y="3059668"/>
            <a:ext cx="8001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dirty="0" smtClean="0"/>
              <a:t>María </a:t>
            </a:r>
            <a:r>
              <a:rPr lang="es-ES" u="sng" dirty="0" smtClean="0"/>
              <a:t>nunca se abreviará como Mª</a:t>
            </a:r>
            <a:r>
              <a:rPr lang="es-ES" dirty="0" smtClean="0"/>
              <a:t>, sino como M</a:t>
            </a:r>
            <a:r>
              <a:rPr lang="es-ES" dirty="0" smtClean="0"/>
              <a:t>.</a:t>
            </a:r>
            <a:endParaRPr lang="es-ES" dirty="0" smtClean="0"/>
          </a:p>
        </p:txBody>
      </p:sp>
      <p:sp>
        <p:nvSpPr>
          <p:cNvPr id="7" name="6 Rectángulo"/>
          <p:cNvSpPr/>
          <p:nvPr/>
        </p:nvSpPr>
        <p:spPr>
          <a:xfrm>
            <a:off x="357174" y="3497049"/>
            <a:ext cx="7715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b="1" dirty="0" smtClean="0"/>
              <a:t>Usar preferentemente los dos apellidos</a:t>
            </a:r>
            <a:r>
              <a:rPr lang="es-ES" dirty="0" smtClean="0"/>
              <a:t> (excepto si es poco común), unidos directamente o con un guión</a:t>
            </a:r>
            <a:r>
              <a:rPr lang="es-ES" dirty="0" smtClean="0"/>
              <a:t>.</a:t>
            </a:r>
            <a:endParaRPr lang="es-ES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428628" y="4211429"/>
            <a:ext cx="857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dirty="0" smtClean="0"/>
              <a:t>Los </a:t>
            </a:r>
            <a:r>
              <a:rPr lang="es-ES" u="sng" dirty="0" smtClean="0"/>
              <a:t>apellidos compuestos deben unirse por un gu</a:t>
            </a:r>
            <a:r>
              <a:rPr lang="es-ES" dirty="0" smtClean="0"/>
              <a:t>ión, pudiendo conservarse la partícula: Muñoz-del-Pozo o bien Muñoz-Pozo</a:t>
            </a:r>
            <a:r>
              <a:rPr lang="es-ES" dirty="0" smtClean="0"/>
              <a:t>.</a:t>
            </a:r>
            <a:endParaRPr lang="es-ES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428596" y="4917056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dirty="0" smtClean="0"/>
              <a:t>Conservar los acentos y </a:t>
            </a:r>
            <a:r>
              <a:rPr lang="es-ES" b="1" u="sng" dirty="0" smtClean="0"/>
              <a:t>no usar nunca abreviaturas </a:t>
            </a:r>
            <a:r>
              <a:rPr lang="es-ES" b="1" dirty="0" smtClean="0"/>
              <a:t>como </a:t>
            </a:r>
            <a:r>
              <a:rPr lang="es-ES" b="1" dirty="0" err="1" smtClean="0"/>
              <a:t>Rdguez</a:t>
            </a:r>
            <a:r>
              <a:rPr lang="es-ES" b="1" dirty="0" smtClean="0"/>
              <a:t>, </a:t>
            </a:r>
            <a:r>
              <a:rPr lang="es-ES" b="1" dirty="0" err="1" smtClean="0"/>
              <a:t>Fdez</a:t>
            </a:r>
            <a:r>
              <a:rPr lang="es-ES" dirty="0" smtClean="0"/>
              <a:t>, etc</a:t>
            </a:r>
            <a:r>
              <a:rPr lang="es-ES" dirty="0" smtClean="0"/>
              <a:t>.</a:t>
            </a:r>
            <a:endParaRPr lang="es-ES" dirty="0" smtClean="0"/>
          </a:p>
        </p:txBody>
      </p:sp>
      <p:sp>
        <p:nvSpPr>
          <p:cNvPr id="10" name="9 Rectángulo"/>
          <p:cNvSpPr/>
          <p:nvPr/>
        </p:nvSpPr>
        <p:spPr>
          <a:xfrm>
            <a:off x="428596" y="5371943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dirty="0" smtClean="0"/>
              <a:t>La correcta consignación del lugar de trabajo favorece la visibilidad de los centros e instituciones en la comunidad científica internacional, así como la fiabilidad de indicadores bibliométricos sobre productividad, impacto, ranking, etc., de países, instituciones, regiones y provincias.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1357290" y="1071546"/>
            <a:ext cx="6215106" cy="5072098"/>
            <a:chOff x="1071538" y="928670"/>
            <a:chExt cx="6357982" cy="5286412"/>
          </a:xfrm>
        </p:grpSpPr>
        <p:sp>
          <p:nvSpPr>
            <p:cNvPr id="5" name="4 Rectángulo"/>
            <p:cNvSpPr/>
            <p:nvPr/>
          </p:nvSpPr>
          <p:spPr>
            <a:xfrm>
              <a:off x="1071538" y="928670"/>
              <a:ext cx="6357982" cy="5286412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" name="1 Imagen" descr="normalizarinstituciionparaqu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14414" y="1071546"/>
              <a:ext cx="6143668" cy="332299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" name="2 Imagen" descr="normalizarinstituciion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4414" y="4286256"/>
              <a:ext cx="6143668" cy="1823745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4" name="3 CuadroTexto"/>
          <p:cNvSpPr txBox="1"/>
          <p:nvPr/>
        </p:nvSpPr>
        <p:spPr>
          <a:xfrm>
            <a:off x="2000232" y="571480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NORMALIZAR </a:t>
            </a:r>
            <a:r>
              <a:rPr lang="es-ES" b="1" dirty="0" smtClean="0"/>
              <a:t> LA INSTITUCIÓN ¿PARA QUÉ SIRVE?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348" y="357166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¿COMO FIRMAR PARA SER RECONOCIDO?</a:t>
            </a:r>
          </a:p>
          <a:p>
            <a:pPr algn="ctr"/>
            <a:r>
              <a:rPr lang="es-ES" sz="2400" dirty="0" smtClean="0"/>
              <a:t>(Institución) </a:t>
            </a:r>
            <a:endParaRPr lang="es-ES" sz="2400" dirty="0"/>
          </a:p>
        </p:txBody>
      </p:sp>
      <p:pic>
        <p:nvPicPr>
          <p:cNvPr id="3" name="2 Imagen" descr="institució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071546"/>
            <a:ext cx="7627440" cy="538638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j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428736"/>
            <a:ext cx="7744931" cy="43079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6" name="5 CuadroTexto"/>
          <p:cNvSpPr txBox="1"/>
          <p:nvPr/>
        </p:nvSpPr>
        <p:spPr>
          <a:xfrm>
            <a:off x="857224" y="428604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Se recomienda usar nombre oficial del grupo  o sector en el que se investiga para agregarlo dentro de la afiliación.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0"/>
            <a:ext cx="5643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cs typeface="Arabic Typesetting" pitchFamily="66" charset="-78"/>
              </a:rPr>
              <a:t>¿Cómo vincular mis publicaciones en otras plataformas con el contenido de </a:t>
            </a:r>
            <a:r>
              <a:rPr lang="es-E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abic Typesetting" pitchFamily="66" charset="-78"/>
              </a:rPr>
              <a:t>ORC</a:t>
            </a:r>
            <a:r>
              <a:rPr lang="es-ES" sz="2400" b="1" dirty="0" smtClean="0">
                <a:solidFill>
                  <a:srgbClr val="92D050"/>
                </a:solidFill>
                <a:cs typeface="Arabic Typesetting" pitchFamily="66" charset="-78"/>
              </a:rPr>
              <a:t>ID</a:t>
            </a:r>
            <a:r>
              <a:rPr lang="es-ES" sz="2400" b="1" dirty="0" smtClean="0">
                <a:cs typeface="Arabic Typesetting" pitchFamily="66" charset="-78"/>
              </a:rPr>
              <a:t>?</a:t>
            </a:r>
            <a:endParaRPr lang="es-ES" sz="24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285720" y="1071546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b="1" dirty="0" smtClean="0"/>
              <a:t> </a:t>
            </a:r>
            <a:r>
              <a:rPr lang="es-ES" b="1" u="sng" dirty="0" smtClean="0"/>
              <a:t>Google </a:t>
            </a:r>
            <a:r>
              <a:rPr lang="es-ES" b="1" u="sng" dirty="0" err="1" smtClean="0"/>
              <a:t>Scholar</a:t>
            </a:r>
            <a:r>
              <a:rPr lang="es-ES" b="1" dirty="0" smtClean="0"/>
              <a:t>. </a:t>
            </a:r>
            <a:r>
              <a:rPr lang="es-ES" dirty="0" smtClean="0"/>
              <a:t>Selecciono artículos de mi perfil de </a:t>
            </a:r>
            <a:r>
              <a:rPr lang="es-ES" dirty="0" err="1" smtClean="0"/>
              <a:t>Scholar</a:t>
            </a:r>
            <a:r>
              <a:rPr lang="es-ES" dirty="0" smtClean="0"/>
              <a:t> Google y voy a </a:t>
            </a:r>
            <a:r>
              <a:rPr lang="es-ES" dirty="0" smtClean="0"/>
              <a:t>la pestaña </a:t>
            </a:r>
            <a:r>
              <a:rPr lang="es-ES" dirty="0" smtClean="0"/>
              <a:t>exportar, exporto en formato </a:t>
            </a:r>
            <a:r>
              <a:rPr lang="es-ES" dirty="0" err="1" smtClean="0"/>
              <a:t>bibtext</a:t>
            </a:r>
            <a:r>
              <a:rPr lang="es-ES" dirty="0" smtClean="0"/>
              <a:t> para luego importar desde ORCID. Selecciono que quiero exportar.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85720" y="2000240"/>
            <a:ext cx="7797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dirty="0" smtClean="0"/>
              <a:t> En el caso de </a:t>
            </a:r>
            <a:r>
              <a:rPr lang="es-ES" dirty="0" err="1" smtClean="0"/>
              <a:t>ResearcherID</a:t>
            </a:r>
            <a:r>
              <a:rPr lang="es-ES" dirty="0" smtClean="0"/>
              <a:t> (</a:t>
            </a:r>
            <a:r>
              <a:rPr lang="es-ES" b="1" u="sng" dirty="0" smtClean="0"/>
              <a:t>Web of </a:t>
            </a:r>
            <a:r>
              <a:rPr lang="es-ES" b="1" u="sng" dirty="0" err="1" smtClean="0"/>
              <a:t>Science</a:t>
            </a:r>
            <a:r>
              <a:rPr lang="es-ES" dirty="0" smtClean="0"/>
              <a:t>) se interconecta directamente con </a:t>
            </a:r>
          </a:p>
          <a:p>
            <a:r>
              <a:rPr lang="es-ES" dirty="0" smtClean="0"/>
              <a:t>ORCID. Puedo enviar todo o parte.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29303" y="2714620"/>
            <a:ext cx="8743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dirty="0" smtClean="0"/>
              <a:t> En el caso de</a:t>
            </a:r>
            <a:r>
              <a:rPr lang="es-ES" u="sng" dirty="0" smtClean="0"/>
              <a:t> </a:t>
            </a:r>
            <a:r>
              <a:rPr lang="es-ES" b="1" u="sng" dirty="0" err="1" smtClean="0"/>
              <a:t>Scopus</a:t>
            </a:r>
            <a:r>
              <a:rPr lang="es-ES" dirty="0" smtClean="0"/>
              <a:t>, pinchando en el nombre del autor, veremos una gráfica y debajo</a:t>
            </a:r>
          </a:p>
          <a:p>
            <a:r>
              <a:rPr lang="es-ES" dirty="0" smtClean="0"/>
              <a:t>De la misma, aparece la opción “</a:t>
            </a:r>
            <a:r>
              <a:rPr lang="es-ES" dirty="0" err="1" smtClean="0"/>
              <a:t>Add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ORCID”. Seguir los pasos que requiere la plataforma.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5429264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b="1" dirty="0" smtClean="0"/>
              <a:t> </a:t>
            </a:r>
            <a:r>
              <a:rPr lang="es-ES" b="1" dirty="0" err="1" smtClean="0"/>
              <a:t>Redalyc</a:t>
            </a:r>
            <a:r>
              <a:rPr lang="es-ES" dirty="0" smtClean="0"/>
              <a:t> </a:t>
            </a:r>
            <a:r>
              <a:rPr lang="es-ES" dirty="0" smtClean="0"/>
              <a:t>ahora contiene </a:t>
            </a:r>
            <a:r>
              <a:rPr lang="es-ES" i="1" dirty="0" err="1" smtClean="0"/>
              <a:t>Odontoestomatología</a:t>
            </a:r>
            <a:r>
              <a:rPr lang="es-ES" i="1" dirty="0" smtClean="0"/>
              <a:t> </a:t>
            </a:r>
            <a:r>
              <a:rPr lang="es-ES" dirty="0" smtClean="0"/>
              <a:t>y posee esta posibilidad </a:t>
            </a:r>
            <a:r>
              <a:rPr lang="es-ES" dirty="0" smtClean="0"/>
              <a:t>de exportar </a:t>
            </a:r>
            <a:r>
              <a:rPr lang="es-ES" dirty="0" smtClean="0"/>
              <a:t>las publicaciones a ORCID.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285720" y="3357562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opciones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normalizar</a:t>
            </a:r>
            <a:r>
              <a:rPr lang="en-US" dirty="0" smtClean="0"/>
              <a:t> </a:t>
            </a:r>
            <a:r>
              <a:rPr lang="en-US" dirty="0" err="1" smtClean="0"/>
              <a:t>nombre</a:t>
            </a:r>
            <a:r>
              <a:rPr lang="en-US" dirty="0" smtClean="0"/>
              <a:t> en Scopus: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ha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ingresado</a:t>
            </a:r>
            <a:r>
              <a:rPr lang="en-US" dirty="0" smtClean="0"/>
              <a:t> con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nombres</a:t>
            </a:r>
            <a:r>
              <a:rPr lang="en-US" dirty="0" smtClean="0"/>
              <a:t>: </a:t>
            </a:r>
            <a:r>
              <a:rPr lang="en-US" dirty="0" err="1" smtClean="0"/>
              <a:t>Ir</a:t>
            </a:r>
            <a:r>
              <a:rPr lang="en-US" dirty="0" smtClean="0"/>
              <a:t> a: "Request </a:t>
            </a:r>
            <a:r>
              <a:rPr lang="en-US" dirty="0" smtClean="0"/>
              <a:t>to merge ... [the selected authors]“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opciones</a:t>
            </a:r>
            <a:r>
              <a:rPr lang="en-US" dirty="0" smtClean="0"/>
              <a:t> se</a:t>
            </a:r>
            <a:r>
              <a:rPr lang="es-ES" dirty="0" smtClean="0"/>
              <a:t> hacen </a:t>
            </a:r>
            <a:r>
              <a:rPr lang="es-ES" dirty="0" err="1" smtClean="0"/>
              <a:t>logueado</a:t>
            </a:r>
            <a:r>
              <a:rPr lang="es-ES" dirty="0" smtClean="0"/>
              <a:t> y desde el perfil del nombre del autor.</a:t>
            </a:r>
            <a:endParaRPr lang="en-US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285720" y="5988626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b="1" dirty="0" smtClean="0"/>
              <a:t> </a:t>
            </a:r>
            <a:r>
              <a:rPr lang="es-ES" b="1" dirty="0" err="1" smtClean="0"/>
              <a:t>Europe</a:t>
            </a:r>
            <a:r>
              <a:rPr lang="es-ES" b="1" dirty="0" smtClean="0"/>
              <a:t> </a:t>
            </a:r>
            <a:r>
              <a:rPr lang="es-ES" b="1" dirty="0" smtClean="0"/>
              <a:t>PMC </a:t>
            </a:r>
            <a:r>
              <a:rPr lang="es-ES" dirty="0" smtClean="0"/>
              <a:t>(</a:t>
            </a:r>
            <a:r>
              <a:rPr lang="es-ES" dirty="0" err="1" smtClean="0"/>
              <a:t>Pubmed</a:t>
            </a:r>
            <a:r>
              <a:rPr lang="es-ES" dirty="0" smtClean="0"/>
              <a:t> Central Plus)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357158" y="4286256"/>
            <a:ext cx="8429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dirty="0" smtClean="0"/>
              <a:t> En </a:t>
            </a:r>
            <a:r>
              <a:rPr lang="es-ES" b="1" u="sng" dirty="0" err="1" smtClean="0"/>
              <a:t>Mendeley</a:t>
            </a:r>
            <a:r>
              <a:rPr lang="es-ES" u="sng" dirty="0" smtClean="0"/>
              <a:t> </a:t>
            </a:r>
            <a:r>
              <a:rPr lang="es-ES" dirty="0" smtClean="0"/>
              <a:t>se exportan las publicaciones en un archivo  </a:t>
            </a:r>
            <a:r>
              <a:rPr lang="es-ES" dirty="0" err="1" smtClean="0"/>
              <a:t>bibtext</a:t>
            </a:r>
            <a:r>
              <a:rPr lang="es-ES" dirty="0" smtClean="0"/>
              <a:t> luego se importa en ORCID.</a:t>
            </a:r>
          </a:p>
          <a:p>
            <a:pPr>
              <a:buFont typeface="Wingdings" pitchFamily="2" charset="2"/>
              <a:buChar char="q"/>
            </a:pPr>
            <a:r>
              <a:rPr lang="es-ES" dirty="0" smtClean="0"/>
              <a:t>Vincular a </a:t>
            </a:r>
            <a:r>
              <a:rPr lang="es-ES" dirty="0" smtClean="0"/>
              <a:t>SCIELO.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57158" y="5143512"/>
            <a:ext cx="8314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 dirty="0" smtClean="0"/>
              <a:t>Otras:</a:t>
            </a:r>
            <a:endParaRPr lang="es-ES" sz="2000" b="1" u="sng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6141" y="6448032"/>
            <a:ext cx="9019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smtClean="0">
                <a:solidFill>
                  <a:schemeClr val="accent2">
                    <a:lumMod val="75000"/>
                  </a:schemeClr>
                </a:solidFill>
              </a:rPr>
              <a:t>Para ver ejemplos prácticos de cómo hacer todo esto, ver video recomendado al final de la presentación.</a:t>
            </a:r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28596" y="1214422"/>
            <a:ext cx="85011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Un  </a:t>
            </a:r>
            <a:r>
              <a:rPr lang="es-ES" dirty="0" smtClean="0"/>
              <a:t>robot  </a:t>
            </a:r>
            <a:r>
              <a:rPr lang="es-ES" dirty="0" smtClean="0"/>
              <a:t>rastrea  </a:t>
            </a:r>
            <a:r>
              <a:rPr lang="es-ES" dirty="0" smtClean="0"/>
              <a:t>la  web  académica  y  </a:t>
            </a:r>
            <a:r>
              <a:rPr lang="es-ES" dirty="0" smtClean="0"/>
              <a:t>muy especialmente  </a:t>
            </a:r>
            <a:r>
              <a:rPr lang="es-ES" dirty="0" smtClean="0"/>
              <a:t>repositorios  en  acceso  </a:t>
            </a:r>
            <a:r>
              <a:rPr lang="es-ES" dirty="0" smtClean="0"/>
              <a:t>abierto,  indexa todos  </a:t>
            </a:r>
            <a:r>
              <a:rPr lang="es-ES" dirty="0" smtClean="0"/>
              <a:t>aquellos  documentos  científicos  que  </a:t>
            </a:r>
            <a:r>
              <a:rPr lang="es-ES" dirty="0" smtClean="0"/>
              <a:t>encuentra. </a:t>
            </a:r>
          </a:p>
          <a:p>
            <a:pPr algn="just"/>
            <a:r>
              <a:rPr lang="es-ES" dirty="0" smtClean="0"/>
              <a:t>Además es también un índice </a:t>
            </a:r>
            <a:r>
              <a:rPr lang="es-ES" dirty="0" smtClean="0"/>
              <a:t>de citas, en este caso un índice basado en a web</a:t>
            </a:r>
            <a:r>
              <a:rPr lang="es-ES" dirty="0" smtClean="0"/>
              <a:t>. </a:t>
            </a:r>
          </a:p>
          <a:p>
            <a:endParaRPr lang="es-ES" dirty="0" smtClean="0"/>
          </a:p>
          <a:p>
            <a:r>
              <a:rPr lang="es-ES" sz="2000" b="1" u="sng" dirty="0" smtClean="0"/>
              <a:t>Ventajas: </a:t>
            </a:r>
          </a:p>
          <a:p>
            <a:endParaRPr lang="es-ES" sz="1600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Es </a:t>
            </a:r>
            <a:r>
              <a:rPr lang="es-ES" dirty="0" smtClean="0"/>
              <a:t>una </a:t>
            </a:r>
            <a:r>
              <a:rPr lang="es-ES" b="1" dirty="0" smtClean="0"/>
              <a:t>fuente rápida para la búsqueda </a:t>
            </a:r>
            <a:r>
              <a:rPr lang="es-ES" dirty="0" smtClean="0"/>
              <a:t>de literatura </a:t>
            </a:r>
            <a:r>
              <a:rPr lang="es-ES" dirty="0" smtClean="0"/>
              <a:t>científica aunando </a:t>
            </a:r>
            <a:r>
              <a:rPr lang="es-ES" dirty="0" smtClean="0"/>
              <a:t>en un solo </a:t>
            </a:r>
            <a:r>
              <a:rPr lang="es-ES" dirty="0" smtClean="0"/>
              <a:t>producto </a:t>
            </a:r>
            <a:r>
              <a:rPr lang="es-ES" dirty="0" smtClean="0"/>
              <a:t>todo tipo de resultados </a:t>
            </a:r>
            <a:r>
              <a:rPr lang="es-ES" dirty="0" smtClean="0"/>
              <a:t> científicos</a:t>
            </a:r>
            <a:r>
              <a:rPr lang="es-ES" dirty="0" smtClean="0"/>
              <a:t>. Con la ventaja del acceso al texto completo de </a:t>
            </a:r>
            <a:r>
              <a:rPr lang="es-ES" dirty="0" smtClean="0"/>
              <a:t> muchos </a:t>
            </a:r>
            <a:r>
              <a:rPr lang="es-ES" dirty="0" smtClean="0"/>
              <a:t>de ellos</a:t>
            </a:r>
            <a:r>
              <a:rPr lang="es-ES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dirty="0" smtClean="0"/>
              <a:t>Es un </a:t>
            </a:r>
            <a:r>
              <a:rPr lang="es-ES" b="1" dirty="0" smtClean="0"/>
              <a:t>recurso interesante desde el punto de vista de la </a:t>
            </a:r>
            <a:r>
              <a:rPr lang="es-ES" b="1" dirty="0" smtClean="0"/>
              <a:t> evaluación </a:t>
            </a:r>
            <a:r>
              <a:rPr lang="es-ES" dirty="0" smtClean="0"/>
              <a:t>de la actividad </a:t>
            </a:r>
            <a:r>
              <a:rPr lang="es-ES" dirty="0" smtClean="0"/>
              <a:t>científica, </a:t>
            </a:r>
            <a:r>
              <a:rPr lang="es-ES" dirty="0" smtClean="0"/>
              <a:t>ya que nos ofrece el </a:t>
            </a:r>
            <a:r>
              <a:rPr lang="es-ES" dirty="0" smtClean="0"/>
              <a:t> número </a:t>
            </a:r>
            <a:r>
              <a:rPr lang="es-ES" dirty="0" smtClean="0"/>
              <a:t>de citas recibidos por los documentos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b="1" dirty="0" smtClean="0"/>
              <a:t>Permite crearse un perfil de usuario para depositar o referir los trabajos </a:t>
            </a:r>
            <a:r>
              <a:rPr lang="es-ES" dirty="0" smtClean="0"/>
              <a:t>que se han publicado sin importar dónde.</a:t>
            </a:r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b="1" dirty="0" smtClean="0"/>
              <a:t>La búsqueda se ve potenciada </a:t>
            </a:r>
            <a:r>
              <a:rPr lang="es-ES" dirty="0" smtClean="0"/>
              <a:t>por la capacidad de </a:t>
            </a:r>
            <a:r>
              <a:rPr lang="es-ES" b="1" dirty="0" smtClean="0"/>
              <a:t>ver quiénes han citado un trabajo </a:t>
            </a:r>
            <a:r>
              <a:rPr lang="es-ES" dirty="0" smtClean="0"/>
              <a:t>en el que estamos interesados.</a:t>
            </a:r>
          </a:p>
        </p:txBody>
      </p:sp>
      <p:pic>
        <p:nvPicPr>
          <p:cNvPr id="4" name="3 Imagen" descr="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71438"/>
            <a:ext cx="2830667" cy="1071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14348" y="928670"/>
            <a:ext cx="2797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Perfil personal en</a:t>
            </a:r>
            <a:endParaRPr lang="es-ES" sz="28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85852" y="5929330"/>
            <a:ext cx="6722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www.youtube.com/watch?time_continue=1&amp;v=Ag0ONXvJzHY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642910" y="1737075"/>
            <a:ext cx="792961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Crear un perfil de investigador en Google </a:t>
            </a:r>
            <a:r>
              <a:rPr lang="es-ES" sz="2000" dirty="0" err="1" smtClean="0"/>
              <a:t>Scholar</a:t>
            </a:r>
            <a:r>
              <a:rPr lang="es-ES" sz="2000" dirty="0" smtClean="0"/>
              <a:t> (o Google Académico) tiene muchas ventajas, tanto para el investigador como para su institución. Entre otras pueden citarse:</a:t>
            </a:r>
          </a:p>
          <a:p>
            <a:endParaRPr lang="es-ES" sz="2000" dirty="0" smtClean="0"/>
          </a:p>
          <a:p>
            <a:pPr>
              <a:buFont typeface="Arial" pitchFamily="34" charset="0"/>
              <a:buChar char="•"/>
            </a:pPr>
            <a:r>
              <a:rPr lang="es-ES" sz="2000" dirty="0" smtClean="0"/>
              <a:t>Es fácil de crear y actualizar.</a:t>
            </a:r>
          </a:p>
          <a:p>
            <a:pPr>
              <a:buFont typeface="Arial" pitchFamily="34" charset="0"/>
              <a:buChar char="•"/>
            </a:pPr>
            <a:r>
              <a:rPr lang="es-ES" sz="2000" dirty="0" smtClean="0"/>
              <a:t>Permite hacer un seguimiento de las citas recibidas y de los índices.</a:t>
            </a:r>
          </a:p>
          <a:p>
            <a:pPr>
              <a:buFont typeface="Arial" pitchFamily="34" charset="0"/>
              <a:buChar char="•"/>
            </a:pPr>
            <a:r>
              <a:rPr lang="es-ES" sz="2000" dirty="0" smtClean="0"/>
              <a:t>Ayuda a mejorar el impacto y la visibilidad de los trabajos y con ello beneficia tanto al investigador como a su institución.</a:t>
            </a:r>
          </a:p>
          <a:p>
            <a:pPr>
              <a:buFont typeface="Arial" pitchFamily="34" charset="0"/>
              <a:buChar char="•"/>
            </a:pPr>
            <a:r>
              <a:rPr lang="es-ES" sz="2000" dirty="0" smtClean="0"/>
              <a:t> Permite seguir a otros científicos y recibir alertas por citas nuevas o nuevos trabajos encontrados.</a:t>
            </a:r>
          </a:p>
          <a:p>
            <a:pPr>
              <a:buFont typeface="Arial" pitchFamily="34" charset="0"/>
              <a:buChar char="•"/>
            </a:pPr>
            <a:r>
              <a:rPr lang="es-ES" sz="2000" dirty="0" smtClean="0"/>
              <a:t> Es necesario tener </a:t>
            </a:r>
            <a:r>
              <a:rPr lang="es-ES" sz="2000" b="1" u="sng" dirty="0" smtClean="0"/>
              <a:t>un correo de GMAIL y </a:t>
            </a:r>
            <a:r>
              <a:rPr lang="es-ES" sz="2000" b="1" u="sng" dirty="0" err="1" smtClean="0"/>
              <a:t>loguearse</a:t>
            </a:r>
            <a:r>
              <a:rPr lang="es-ES" sz="2000" b="1" u="sng" dirty="0" smtClean="0"/>
              <a:t> para ingresar</a:t>
            </a:r>
            <a:r>
              <a:rPr lang="es-ES" sz="2000" dirty="0" smtClean="0"/>
              <a:t>.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143108" y="5286388"/>
            <a:ext cx="450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/>
              <a:t>¿</a:t>
            </a:r>
            <a:r>
              <a:rPr lang="es-ES" b="1" dirty="0" smtClean="0"/>
              <a:t> Cómo crear un perfil en Google </a:t>
            </a:r>
            <a:r>
              <a:rPr lang="es-ES" b="1" dirty="0" smtClean="0"/>
              <a:t>académico?</a:t>
            </a:r>
          </a:p>
          <a:p>
            <a:pPr algn="ctr"/>
            <a:r>
              <a:rPr lang="es-ES" b="1" dirty="0" smtClean="0"/>
              <a:t>Ver el ejemplo aquí:</a:t>
            </a:r>
            <a:endParaRPr lang="es-ES" b="1" dirty="0"/>
          </a:p>
        </p:txBody>
      </p:sp>
      <p:pic>
        <p:nvPicPr>
          <p:cNvPr id="7" name="6 Imagen" descr="G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500042"/>
            <a:ext cx="3019425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1538" y="785794"/>
            <a:ext cx="72866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García-Gómez, C. (2012). </a:t>
            </a:r>
            <a:r>
              <a:rPr lang="es-ES" sz="1200" b="1" dirty="0" err="1" smtClean="0"/>
              <a:t>Orcid</a:t>
            </a:r>
            <a:r>
              <a:rPr lang="es-ES" sz="1200" b="1" dirty="0" smtClean="0"/>
              <a:t>: un sistema global para la identificación de investigadores. </a:t>
            </a:r>
            <a:r>
              <a:rPr lang="es-ES" sz="1200" dirty="0" smtClean="0"/>
              <a:t>El profesional de la información, marzo-abril, 21 (2), pp. 210-212. Disponible en: </a:t>
            </a:r>
            <a:r>
              <a:rPr lang="es-ES" sz="1200" dirty="0" smtClean="0">
                <a:hlinkClick r:id="rId2"/>
              </a:rPr>
              <a:t>http://www.elprofesionaldelainformacion.com/contenidos/2012/marzo/14.pdf</a:t>
            </a:r>
            <a:r>
              <a:rPr lang="es-ES" sz="1200" dirty="0" smtClean="0"/>
              <a:t> </a:t>
            </a:r>
          </a:p>
          <a:p>
            <a:endParaRPr lang="es-ES" sz="1200" dirty="0" smtClean="0"/>
          </a:p>
          <a:p>
            <a:r>
              <a:rPr lang="es-ES" sz="1200" dirty="0" err="1" smtClean="0"/>
              <a:t>Sprague</a:t>
            </a:r>
            <a:r>
              <a:rPr lang="es-ES" sz="1200" dirty="0" smtClean="0"/>
              <a:t>, E. R. (2017). </a:t>
            </a:r>
            <a:r>
              <a:rPr lang="es-ES" sz="1200" b="1" dirty="0" err="1" smtClean="0"/>
              <a:t>Orcid</a:t>
            </a:r>
            <a:r>
              <a:rPr lang="es-ES" sz="1200" b="1" dirty="0" smtClean="0"/>
              <a:t>.</a:t>
            </a:r>
            <a:r>
              <a:rPr lang="es-ES" sz="1200" dirty="0" smtClean="0"/>
              <a:t> </a:t>
            </a:r>
            <a:r>
              <a:rPr lang="es-ES" sz="1200" dirty="0" err="1" smtClean="0"/>
              <a:t>Journal</a:t>
            </a:r>
            <a:r>
              <a:rPr lang="es-ES" sz="1200" dirty="0" smtClean="0"/>
              <a:t> of </a:t>
            </a:r>
            <a:r>
              <a:rPr lang="es-ES" sz="1200" dirty="0" err="1" smtClean="0"/>
              <a:t>the</a:t>
            </a:r>
            <a:r>
              <a:rPr lang="es-ES" sz="1200" dirty="0" smtClean="0"/>
              <a:t> </a:t>
            </a:r>
            <a:r>
              <a:rPr lang="es-ES" sz="1200" dirty="0" err="1" smtClean="0"/>
              <a:t>Medical</a:t>
            </a:r>
            <a:r>
              <a:rPr lang="es-ES" sz="1200" dirty="0" smtClean="0"/>
              <a:t> Library </a:t>
            </a:r>
            <a:r>
              <a:rPr lang="es-ES" sz="1200" dirty="0" err="1" smtClean="0"/>
              <a:t>Association</a:t>
            </a:r>
            <a:r>
              <a:rPr lang="es-ES" sz="1200" dirty="0" smtClean="0"/>
              <a:t>, 105 (2), pp. 207-208. doi:10.5195/jmla.2017.89</a:t>
            </a:r>
          </a:p>
          <a:p>
            <a:endParaRPr lang="es-ES" sz="1200" dirty="0" smtClean="0"/>
          </a:p>
          <a:p>
            <a:r>
              <a:rPr lang="es-ES" sz="1200" dirty="0" smtClean="0"/>
              <a:t>Curso pre-congreso sobre </a:t>
            </a:r>
            <a:r>
              <a:rPr lang="es-ES" sz="1200" b="1" dirty="0" smtClean="0"/>
              <a:t>“Identidad digital, posicionamiento y promoción de los profesionales de ciencias de la </a:t>
            </a:r>
            <a:r>
              <a:rPr lang="es-ES" sz="1200" b="1" dirty="0" smtClean="0"/>
              <a:t>salud”</a:t>
            </a:r>
            <a:r>
              <a:rPr lang="es-ES" sz="1200" dirty="0" smtClean="0"/>
              <a:t>. </a:t>
            </a:r>
            <a:r>
              <a:rPr lang="es-ES" sz="1200" dirty="0" smtClean="0"/>
              <a:t>(MOOC en el Marco del evento </a:t>
            </a:r>
            <a:r>
              <a:rPr lang="es-ES" sz="1200" dirty="0" err="1" smtClean="0"/>
              <a:t>BiblioMadSalud</a:t>
            </a:r>
            <a:r>
              <a:rPr lang="es-ES" sz="1200" dirty="0" smtClean="0"/>
              <a:t> 2018) </a:t>
            </a:r>
            <a:r>
              <a:rPr lang="es-ES" sz="1200" b="1" dirty="0" smtClean="0"/>
              <a:t>Clases 21 de mayo al 20 de junio de 2018</a:t>
            </a:r>
            <a:r>
              <a:rPr lang="es-ES" sz="1200" dirty="0" smtClean="0"/>
              <a:t>. Organizado por UNED y BIBLIOMADSALUD (colectivo de profesionales de las bibliotecas de Ciencias de la Salud en la Comunidad de Madrid). </a:t>
            </a:r>
            <a:r>
              <a:rPr lang="es-ES" sz="1200" dirty="0" smtClean="0">
                <a:hlinkClick r:id="rId3"/>
              </a:rPr>
              <a:t>https://iedra.uned.es/courses/course-v1:UNED+IdDigSalud_001+2018/about</a:t>
            </a:r>
            <a:r>
              <a:rPr lang="es-ES" sz="1200" dirty="0" smtClean="0"/>
              <a:t> </a:t>
            </a:r>
          </a:p>
          <a:p>
            <a:endParaRPr lang="es-ES" sz="1200" dirty="0" smtClean="0"/>
          </a:p>
          <a:p>
            <a:r>
              <a:rPr lang="es-ES" sz="1200" dirty="0" smtClean="0"/>
              <a:t>Ruiz-Pérez, Rafael; Delgado López-</a:t>
            </a:r>
            <a:r>
              <a:rPr lang="es-ES" sz="1200" dirty="0" err="1" smtClean="0"/>
              <a:t>Cózar</a:t>
            </a:r>
            <a:r>
              <a:rPr lang="es-ES" sz="1200" dirty="0" smtClean="0"/>
              <a:t>, Emilio; Jiménez-</a:t>
            </a:r>
            <a:r>
              <a:rPr lang="es-ES" sz="1200" dirty="0" err="1" smtClean="0"/>
              <a:t>Congtreras</a:t>
            </a:r>
            <a:r>
              <a:rPr lang="es-ES" sz="1200" dirty="0" smtClean="0"/>
              <a:t>, Evaristo. </a:t>
            </a:r>
            <a:r>
              <a:rPr lang="es-ES" sz="1200" b="1" dirty="0" err="1" smtClean="0"/>
              <a:t>Spanish</a:t>
            </a:r>
            <a:r>
              <a:rPr lang="es-ES" sz="1200" b="1" dirty="0" smtClean="0"/>
              <a:t> personal </a:t>
            </a:r>
            <a:r>
              <a:rPr lang="es-ES" sz="1200" b="1" dirty="0" err="1" smtClean="0"/>
              <a:t>names</a:t>
            </a:r>
            <a:r>
              <a:rPr lang="es-ES" sz="1200" b="1" dirty="0" smtClean="0"/>
              <a:t> in </a:t>
            </a:r>
            <a:r>
              <a:rPr lang="es-ES" sz="1200" b="1" dirty="0" err="1" smtClean="0"/>
              <a:t>national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international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biomedical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databases</a:t>
            </a:r>
            <a:r>
              <a:rPr lang="es-ES" sz="1200" b="1" dirty="0" smtClean="0"/>
              <a:t>: </a:t>
            </a:r>
            <a:r>
              <a:rPr lang="es-ES" sz="1200" b="1" dirty="0" err="1" smtClean="0"/>
              <a:t>implications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for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information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retrieval</a:t>
            </a:r>
            <a:r>
              <a:rPr lang="es-ES" sz="1200" b="1" dirty="0" smtClean="0"/>
              <a:t> and </a:t>
            </a:r>
            <a:r>
              <a:rPr lang="es-ES" sz="1200" b="1" dirty="0" err="1" smtClean="0"/>
              <a:t>bibliometric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studies</a:t>
            </a:r>
            <a:r>
              <a:rPr lang="es-ES" sz="1200" dirty="0" smtClean="0"/>
              <a:t>. J </a:t>
            </a:r>
            <a:r>
              <a:rPr lang="es-ES" sz="1200" dirty="0" err="1" smtClean="0"/>
              <a:t>Med</a:t>
            </a:r>
            <a:r>
              <a:rPr lang="es-ES" sz="1200" dirty="0" smtClean="0"/>
              <a:t> </a:t>
            </a:r>
            <a:r>
              <a:rPr lang="es-ES" sz="1200" dirty="0" err="1" smtClean="0"/>
              <a:t>Libr</a:t>
            </a:r>
            <a:r>
              <a:rPr lang="es-ES" sz="1200" dirty="0" smtClean="0"/>
              <a:t> </a:t>
            </a:r>
            <a:r>
              <a:rPr lang="es-ES" sz="1200" dirty="0" err="1" smtClean="0"/>
              <a:t>Assoc</a:t>
            </a:r>
            <a:r>
              <a:rPr lang="es-ES" sz="1200" dirty="0" smtClean="0"/>
              <a:t> 2002; 90: 411-130. Disponible en: </a:t>
            </a:r>
            <a:r>
              <a:rPr lang="es-ES" sz="1200" dirty="0" smtClean="0">
                <a:hlinkClick r:id="rId4"/>
              </a:rPr>
              <a:t>https://www.ncbi.nlm.nih.gov/pmc/articles/PMC128958/pdf/i0025-7338-090-04-0411.pdf</a:t>
            </a:r>
            <a:r>
              <a:rPr lang="es-ES" sz="1200" dirty="0" smtClean="0"/>
              <a:t> </a:t>
            </a:r>
            <a:endParaRPr lang="es-ES" sz="1200" dirty="0" smtClean="0"/>
          </a:p>
          <a:p>
            <a:endParaRPr lang="es-ES" sz="1200" dirty="0" smtClean="0"/>
          </a:p>
          <a:p>
            <a:r>
              <a:rPr lang="es-ES" sz="1200" dirty="0" err="1" smtClean="0"/>
              <a:t>Peset</a:t>
            </a:r>
            <a:r>
              <a:rPr lang="es-ES" sz="1200" dirty="0" smtClean="0"/>
              <a:t> Mancebo, MF.; Aleixandre-</a:t>
            </a:r>
            <a:r>
              <a:rPr lang="es-ES" sz="1200" dirty="0" err="1" smtClean="0"/>
              <a:t>Benavent</a:t>
            </a:r>
            <a:r>
              <a:rPr lang="es-ES" sz="1200" dirty="0" smtClean="0"/>
              <a:t>, R.; Blasco-Gil, Y.; Ferrer </a:t>
            </a:r>
            <a:r>
              <a:rPr lang="es-ES" sz="1200" dirty="0" err="1" smtClean="0"/>
              <a:t>Sapena</a:t>
            </a:r>
            <a:r>
              <a:rPr lang="es-ES" sz="1200" dirty="0" smtClean="0"/>
              <a:t>, A. (2017). </a:t>
            </a:r>
            <a:r>
              <a:rPr lang="es-ES" sz="1200" b="1" dirty="0" smtClean="0"/>
              <a:t>Datos abiertos de investigación. Camino recorrido y cuestiones pendientes. </a:t>
            </a:r>
            <a:r>
              <a:rPr lang="es-ES" sz="1200" dirty="0" smtClean="0"/>
              <a:t>Anales de Documentación. 20(1):1-12. Disponible en: </a:t>
            </a:r>
            <a:r>
              <a:rPr lang="es-ES" sz="1200" dirty="0" smtClean="0">
                <a:hlinkClick r:id="rId5"/>
              </a:rPr>
              <a:t>https://</a:t>
            </a:r>
            <a:r>
              <a:rPr lang="es-ES" sz="1200" dirty="0" smtClean="0">
                <a:hlinkClick r:id="rId5"/>
              </a:rPr>
              <a:t>riunet.upv.es/handle/10251/103133</a:t>
            </a:r>
            <a:r>
              <a:rPr lang="es-ES" sz="1200" dirty="0" smtClean="0"/>
              <a:t> </a:t>
            </a:r>
          </a:p>
          <a:p>
            <a:endParaRPr lang="es-ES" sz="1200" dirty="0" smtClean="0"/>
          </a:p>
          <a:p>
            <a:r>
              <a:rPr lang="es-ES" sz="1200" b="1" dirty="0" smtClean="0"/>
              <a:t>Torres-Salinas, Daniel. Web </a:t>
            </a:r>
            <a:r>
              <a:rPr lang="es-ES" sz="1200" b="1" dirty="0" smtClean="0"/>
              <a:t>y Ciencia. Kit básico de supervivencia</a:t>
            </a:r>
            <a:r>
              <a:rPr lang="es-ES" sz="1200" dirty="0" smtClean="0"/>
              <a:t>.[Internet</a:t>
            </a:r>
            <a:r>
              <a:rPr lang="es-ES" sz="1200" dirty="0" smtClean="0"/>
              <a:t>].2013</a:t>
            </a:r>
            <a:r>
              <a:rPr lang="es-ES" sz="1200" dirty="0" smtClean="0"/>
              <a:t>. Disponible en: </a:t>
            </a:r>
            <a:r>
              <a:rPr lang="es-ES" sz="1200" dirty="0" smtClean="0">
                <a:hlinkClick r:id="rId6"/>
              </a:rPr>
              <a:t>https://</a:t>
            </a:r>
            <a:r>
              <a:rPr lang="es-ES" sz="1200" dirty="0" smtClean="0">
                <a:hlinkClick r:id="rId6"/>
              </a:rPr>
              <a:t>es.slideshare.net/torressalinas/web-y-ciencia-kit-bsico-de-supervivencia</a:t>
            </a:r>
            <a:r>
              <a:rPr lang="es-ES" sz="1200" dirty="0" smtClean="0"/>
              <a:t> </a:t>
            </a:r>
          </a:p>
          <a:p>
            <a:endParaRPr lang="es-ES" sz="1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071538" y="285728"/>
            <a:ext cx="3740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Bibliografía y fuentes consultadas:</a:t>
            </a:r>
            <a:endParaRPr lang="es-ES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078711" y="5500702"/>
            <a:ext cx="7636693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(</a:t>
            </a:r>
            <a:r>
              <a:rPr lang="es-ES" sz="1400" dirty="0" smtClean="0"/>
              <a:t>Se muestra cómo el proyecto ORCID permite integrar distintos sistemas de identificación: Google Académico, </a:t>
            </a:r>
            <a:r>
              <a:rPr lang="es-ES" sz="1400" dirty="0" err="1" smtClean="0"/>
              <a:t>ResearchID</a:t>
            </a:r>
            <a:r>
              <a:rPr lang="es-ES" sz="1400" dirty="0" smtClean="0"/>
              <a:t>, </a:t>
            </a:r>
            <a:r>
              <a:rPr lang="es-ES" sz="1400" dirty="0" err="1" smtClean="0"/>
              <a:t>Scopus</a:t>
            </a:r>
            <a:r>
              <a:rPr lang="es-ES" sz="1400" dirty="0" smtClean="0"/>
              <a:t>, </a:t>
            </a:r>
            <a:r>
              <a:rPr lang="es-ES" sz="1400" dirty="0" err="1" smtClean="0"/>
              <a:t>Europe</a:t>
            </a:r>
            <a:r>
              <a:rPr lang="es-ES" sz="1400" dirty="0" smtClean="0"/>
              <a:t> </a:t>
            </a:r>
            <a:r>
              <a:rPr lang="es-ES" sz="1400" dirty="0" err="1" smtClean="0"/>
              <a:t>PubMed</a:t>
            </a:r>
            <a:r>
              <a:rPr lang="es-ES" sz="1400" dirty="0" smtClean="0"/>
              <a:t> Central, </a:t>
            </a:r>
            <a:r>
              <a:rPr lang="es-ES" sz="1400" dirty="0" err="1" smtClean="0"/>
              <a:t>Dialnet</a:t>
            </a:r>
            <a:r>
              <a:rPr lang="es-ES" sz="1400" dirty="0" smtClean="0"/>
              <a:t> o My </a:t>
            </a:r>
            <a:r>
              <a:rPr lang="es-ES" sz="1400" dirty="0" err="1" smtClean="0"/>
              <a:t>Publication</a:t>
            </a:r>
            <a:r>
              <a:rPr lang="es-ES" sz="1400" dirty="0" smtClean="0"/>
              <a:t> de </a:t>
            </a:r>
            <a:r>
              <a:rPr lang="es-ES" sz="1400" dirty="0" err="1" smtClean="0"/>
              <a:t>Mendeley</a:t>
            </a:r>
            <a:r>
              <a:rPr lang="es-ES" sz="1400" dirty="0" smtClean="0"/>
              <a:t>, en una identificación unívoca, el número ORCID, para el control adecuado del perfil personal y de los datos en la red, de autores de publicaciones </a:t>
            </a:r>
            <a:r>
              <a:rPr lang="es-ES" sz="1400" dirty="0" smtClean="0"/>
              <a:t>científicas). </a:t>
            </a:r>
            <a:r>
              <a:rPr lang="es-ES" sz="1100" dirty="0" smtClean="0"/>
              <a:t>Disponible en: </a:t>
            </a:r>
            <a:r>
              <a:rPr lang="es-ES" sz="1050" dirty="0" smtClean="0">
                <a:hlinkClick r:id="rId7"/>
              </a:rPr>
              <a:t>https://www.youtube.com/watch?v=QB7dmWRAECk&amp;list=PLORq_wM5m4brZS43XoFukUrpKuG36vFGw&amp;index=8</a:t>
            </a:r>
            <a:r>
              <a:rPr lang="es-ES" sz="1050" dirty="0" smtClean="0"/>
              <a:t> </a:t>
            </a:r>
            <a:endParaRPr lang="es-ES" sz="1100" dirty="0" smtClean="0"/>
          </a:p>
          <a:p>
            <a:endParaRPr lang="es-ES" sz="11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071538" y="5143512"/>
            <a:ext cx="7429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Gestión </a:t>
            </a:r>
            <a:r>
              <a:rPr lang="es-ES" sz="1600" b="1" dirty="0" smtClean="0"/>
              <a:t>de Identidad. Vinculación de perfiles de </a:t>
            </a:r>
            <a:r>
              <a:rPr lang="es-ES" sz="1600" b="1" dirty="0" smtClean="0"/>
              <a:t>investigador</a:t>
            </a:r>
            <a:endParaRPr lang="es-E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00100" y="1857364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>
                <a:cs typeface="Arabic Typesetting" pitchFamily="66" charset="-78"/>
              </a:rPr>
              <a:t> ¿Qué es el identificador </a:t>
            </a:r>
            <a:r>
              <a:rPr lang="es-ES" sz="2400" dirty="0" smtClean="0">
                <a:solidFill>
                  <a:srgbClr val="92D050"/>
                </a:solidFill>
                <a:cs typeface="Arabic Typesetting" pitchFamily="66" charset="-78"/>
              </a:rPr>
              <a:t>ORCID</a:t>
            </a:r>
            <a:r>
              <a:rPr lang="es-ES" sz="2400" dirty="0" smtClean="0">
                <a:cs typeface="Arabic Typesetting" pitchFamily="66" charset="-78"/>
              </a:rPr>
              <a:t>?. 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>
                <a:cs typeface="Arabic Typesetting" pitchFamily="66" charset="-78"/>
              </a:rPr>
              <a:t>  ¿Cómo se obtiene un código</a:t>
            </a:r>
            <a:r>
              <a:rPr lang="es-ES" sz="2400" dirty="0" smtClean="0">
                <a:solidFill>
                  <a:srgbClr val="92D050"/>
                </a:solidFill>
                <a:cs typeface="Arabic Typesetting" pitchFamily="66" charset="-78"/>
              </a:rPr>
              <a:t> ORCID</a:t>
            </a:r>
            <a:r>
              <a:rPr lang="es-ES" sz="2400" dirty="0" smtClean="0">
                <a:cs typeface="Arabic Typesetting" pitchFamily="66" charset="-78"/>
              </a:rPr>
              <a:t>?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>
                <a:cs typeface="Arabic Typesetting" pitchFamily="66" charset="-78"/>
              </a:rPr>
              <a:t>  Información del perfil de investigador .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>
                <a:cs typeface="Arabic Typesetting" pitchFamily="66" charset="-78"/>
              </a:rPr>
              <a:t>  Ventajas para el investigador .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>
                <a:cs typeface="Arabic Typesetting" pitchFamily="66" charset="-78"/>
              </a:rPr>
              <a:t>  ¿Dónde utilizarlo?. Recomendaciones.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>
                <a:cs typeface="Arabic Typesetting" pitchFamily="66" charset="-78"/>
              </a:rPr>
              <a:t>  Política de privacidad.</a:t>
            </a:r>
          </a:p>
          <a:p>
            <a:pPr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es-ES" sz="2400" dirty="0" smtClean="0">
                <a:cs typeface="Arabic Typesetting" pitchFamily="66" charset="-78"/>
              </a:rPr>
              <a:t> ¿Cómo vincular publicaciones en otras plataformas con el contenido de ORCID?</a:t>
            </a:r>
            <a:endParaRPr lang="es-ES" sz="2400" dirty="0">
              <a:cs typeface="Arabic Typesetting" pitchFamily="66" charset="-78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7158" y="357166"/>
            <a:ext cx="16841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ORC</a:t>
            </a:r>
            <a:r>
              <a:rPr lang="es-ES" sz="4400" b="1" dirty="0" smtClean="0">
                <a:solidFill>
                  <a:srgbClr val="92D050"/>
                </a:solidFill>
              </a:rPr>
              <a:t>ID</a:t>
            </a:r>
            <a:endParaRPr lang="es-ES" sz="4400" b="1" dirty="0">
              <a:solidFill>
                <a:srgbClr val="92D05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7158" y="1071546"/>
            <a:ext cx="6507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Open </a:t>
            </a:r>
            <a:r>
              <a:rPr lang="es-E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</a:t>
            </a:r>
            <a:r>
              <a:rPr lang="es-E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s-E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Contribution</a:t>
            </a:r>
            <a:r>
              <a:rPr lang="es-E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2800" b="1" dirty="0" err="1" smtClean="0">
                <a:solidFill>
                  <a:srgbClr val="92D050"/>
                </a:solidFill>
              </a:rPr>
              <a:t>Id</a:t>
            </a:r>
            <a:r>
              <a:rPr lang="es-E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entifier</a:t>
            </a:r>
            <a:endParaRPr lang="es-E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57356" y="285728"/>
            <a:ext cx="5070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cs typeface="Arabic Typesetting" pitchFamily="66" charset="-78"/>
              </a:rPr>
              <a:t> ¿Qué es el identificador </a:t>
            </a:r>
            <a:r>
              <a:rPr lang="es-ES" sz="2800" dirty="0" smtClean="0">
                <a:solidFill>
                  <a:srgbClr val="92D050"/>
                </a:solidFill>
                <a:cs typeface="Arabic Typesetting" pitchFamily="66" charset="-78"/>
              </a:rPr>
              <a:t>ORCID</a:t>
            </a:r>
            <a:r>
              <a:rPr lang="es-ES" sz="2800" dirty="0" smtClean="0">
                <a:cs typeface="Arabic Typesetting" pitchFamily="66" charset="-78"/>
              </a:rPr>
              <a:t>?. </a:t>
            </a:r>
            <a:endParaRPr lang="es-ES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42910" y="2357430"/>
            <a:ext cx="7929618" cy="70788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sz="2000" dirty="0" smtClean="0">
                <a:solidFill>
                  <a:srgbClr val="92D050"/>
                </a:solidFill>
              </a:rPr>
              <a:t> </a:t>
            </a:r>
            <a:r>
              <a:rPr lang="es-ES" sz="2000" dirty="0" smtClean="0"/>
              <a:t>ORC</a:t>
            </a:r>
            <a:r>
              <a:rPr lang="es-ES" sz="2000" dirty="0" smtClean="0">
                <a:solidFill>
                  <a:srgbClr val="92D050"/>
                </a:solidFill>
              </a:rPr>
              <a:t>ID</a:t>
            </a:r>
            <a:r>
              <a:rPr lang="es-ES" sz="2000" dirty="0" smtClean="0"/>
              <a:t> es una organización sin fines de lucro que provee de un número identificador alfanumérico único para cada autor o investigador.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42910" y="1142984"/>
            <a:ext cx="7929618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sz="2000" dirty="0" smtClean="0">
                <a:solidFill>
                  <a:srgbClr val="92D050"/>
                </a:solidFill>
              </a:rPr>
              <a:t> </a:t>
            </a:r>
            <a:r>
              <a:rPr lang="es-ES" sz="2000" dirty="0" smtClean="0"/>
              <a:t>El número de identificación de ORCID, es un modo de identificar autores de manera unívoca, permitiendo distinguirlos entre otros con nombre y perfil académico similar.</a:t>
            </a:r>
            <a:endParaRPr lang="es-ES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42910" y="3286124"/>
            <a:ext cx="7929618" cy="132343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sz="2000" dirty="0" smtClean="0">
                <a:solidFill>
                  <a:srgbClr val="92D050"/>
                </a:solidFill>
              </a:rPr>
              <a:t>  </a:t>
            </a:r>
            <a:r>
              <a:rPr lang="es-ES" sz="2000" dirty="0" smtClean="0"/>
              <a:t>Algunos editores de revistas (</a:t>
            </a:r>
            <a:r>
              <a:rPr lang="es-ES" sz="2000" dirty="0" err="1" smtClean="0"/>
              <a:t>Odontoestomatología</a:t>
            </a:r>
            <a:r>
              <a:rPr lang="es-ES" sz="2000" dirty="0" smtClean="0"/>
              <a:t>, desde </a:t>
            </a:r>
            <a:r>
              <a:rPr lang="es-ES" sz="2000" dirty="0" smtClean="0"/>
              <a:t>2017, </a:t>
            </a:r>
            <a:r>
              <a:rPr lang="es-ES" sz="2000" dirty="0" smtClean="0"/>
              <a:t>Y </a:t>
            </a:r>
            <a:r>
              <a:rPr lang="es-ES" sz="2000" dirty="0" err="1" smtClean="0"/>
              <a:t>S</a:t>
            </a:r>
            <a:r>
              <a:rPr lang="es-ES" sz="2000" dirty="0" err="1" smtClean="0"/>
              <a:t>cielo</a:t>
            </a:r>
            <a:r>
              <a:rPr lang="es-ES" sz="2000" dirty="0" smtClean="0"/>
              <a:t> </a:t>
            </a:r>
            <a:r>
              <a:rPr lang="es-ES" sz="2000" dirty="0" smtClean="0"/>
              <a:t>a partir de </a:t>
            </a:r>
            <a:r>
              <a:rPr lang="es-ES" sz="2000" dirty="0" smtClean="0"/>
              <a:t>2019) solicitan el </a:t>
            </a:r>
            <a:r>
              <a:rPr lang="es-ES" sz="2000" dirty="0" smtClean="0"/>
              <a:t>uso del Identificador ORCID a los autores que quieren enviar sus manuscritos para publicar, dado que utilizando este número es más desambiguar sus perfiles.</a:t>
            </a:r>
            <a:endParaRPr lang="es-ES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42910" y="4786322"/>
            <a:ext cx="7929618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sz="2000" dirty="0" smtClean="0">
                <a:solidFill>
                  <a:srgbClr val="92D050"/>
                </a:solidFill>
              </a:rPr>
              <a:t> </a:t>
            </a:r>
            <a:r>
              <a:rPr lang="es-ES" sz="2000" dirty="0" smtClean="0"/>
              <a:t>El sitio Web de ORC</a:t>
            </a:r>
            <a:r>
              <a:rPr lang="es-ES" sz="2000" dirty="0" smtClean="0">
                <a:solidFill>
                  <a:srgbClr val="92D050"/>
                </a:solidFill>
              </a:rPr>
              <a:t>ID</a:t>
            </a:r>
            <a:r>
              <a:rPr lang="es-ES" sz="2000" dirty="0" smtClean="0"/>
              <a:t> funciona con búsqueda simple y avanzada, donde</a:t>
            </a:r>
          </a:p>
          <a:p>
            <a:r>
              <a:rPr lang="es-ES" sz="2000" dirty="0" smtClean="0"/>
              <a:t>se pueden ubicar datos relativos a un área del conocimiento y quiénes se encuentran publicando en </a:t>
            </a:r>
            <a:r>
              <a:rPr lang="es-ES" sz="2000" dirty="0" smtClean="0"/>
              <a:t>ella.</a:t>
            </a:r>
            <a:endParaRPr lang="es-E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Orig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428604"/>
            <a:ext cx="4620150" cy="3971868"/>
          </a:xfrm>
          <a:prstGeom prst="rect">
            <a:avLst/>
          </a:prstGeom>
          <a:ln>
            <a:solidFill>
              <a:srgbClr val="92D050"/>
            </a:solidFill>
          </a:ln>
        </p:spPr>
      </p:pic>
      <p:sp>
        <p:nvSpPr>
          <p:cNvPr id="5" name="4 Rectángulo"/>
          <p:cNvSpPr/>
          <p:nvPr/>
        </p:nvSpPr>
        <p:spPr>
          <a:xfrm>
            <a:off x="3428992" y="4429132"/>
            <a:ext cx="20381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 smtClean="0"/>
              <a:t>García-Gómez, C. (2012) </a:t>
            </a:r>
            <a:endParaRPr lang="es-ES" sz="1400" dirty="0"/>
          </a:p>
        </p:txBody>
      </p:sp>
      <p:grpSp>
        <p:nvGrpSpPr>
          <p:cNvPr id="11" name="10 Grupo"/>
          <p:cNvGrpSpPr/>
          <p:nvPr/>
        </p:nvGrpSpPr>
        <p:grpSpPr>
          <a:xfrm>
            <a:off x="5786446" y="285728"/>
            <a:ext cx="2857520" cy="690564"/>
            <a:chOff x="214282" y="285728"/>
            <a:chExt cx="2443166" cy="476250"/>
          </a:xfrm>
        </p:grpSpPr>
        <p:pic>
          <p:nvPicPr>
            <p:cNvPr id="9" name="8 Imagen" descr="thom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4282" y="285728"/>
              <a:ext cx="495300" cy="476250"/>
            </a:xfrm>
            <a:prstGeom prst="rect">
              <a:avLst/>
            </a:prstGeom>
          </p:spPr>
        </p:pic>
        <p:pic>
          <p:nvPicPr>
            <p:cNvPr id="10" name="9 Imagen" descr="thomp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4348" y="385743"/>
              <a:ext cx="1943100" cy="257175"/>
            </a:xfrm>
            <a:prstGeom prst="rect">
              <a:avLst/>
            </a:prstGeom>
          </p:spPr>
        </p:pic>
      </p:grpSp>
      <p:sp>
        <p:nvSpPr>
          <p:cNvPr id="12" name="11 Flecha abajo"/>
          <p:cNvSpPr/>
          <p:nvPr/>
        </p:nvSpPr>
        <p:spPr>
          <a:xfrm>
            <a:off x="7072330" y="3286124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12 Imagen" descr="Orcid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6512" y="4000504"/>
            <a:ext cx="2234192" cy="766764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428596" y="4899266"/>
            <a:ext cx="8572560" cy="18158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600" b="1" dirty="0" smtClean="0"/>
              <a:t>1) Permite </a:t>
            </a:r>
            <a:r>
              <a:rPr lang="es-ES" sz="1600" b="1" u="sng" dirty="0" smtClean="0"/>
              <a:t>saber quién es quién </a:t>
            </a:r>
            <a:r>
              <a:rPr lang="es-ES" sz="1600" b="1" dirty="0" smtClean="0"/>
              <a:t>y vender valor agregado de </a:t>
            </a:r>
            <a:r>
              <a:rPr lang="es-ES" sz="1600" b="1" dirty="0" smtClean="0"/>
              <a:t>información </a:t>
            </a:r>
            <a:r>
              <a:rPr lang="es-ES" sz="1600" b="1" u="sng" dirty="0" smtClean="0"/>
              <a:t>que toma de los socios institucionales</a:t>
            </a:r>
            <a:r>
              <a:rPr lang="es-ES" sz="1600" b="1" dirty="0" smtClean="0"/>
              <a:t>. (por ejemplo: brinda información a los financiadores, laboratorios, etc. )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2) </a:t>
            </a:r>
            <a:r>
              <a:rPr lang="es-ES" sz="1600" b="1" u="sng" dirty="0" smtClean="0"/>
              <a:t>Permite captar literatura gris </a:t>
            </a:r>
            <a:r>
              <a:rPr lang="es-ES" sz="1600" b="1" dirty="0" smtClean="0"/>
              <a:t>relevante para el autor y su producción</a:t>
            </a:r>
            <a:r>
              <a:rPr lang="es-ES" sz="1600" b="1" dirty="0" smtClean="0"/>
              <a:t>. (crea un repositorio) </a:t>
            </a:r>
            <a:r>
              <a:rPr lang="es-ES" sz="1600" b="1" dirty="0" smtClean="0"/>
              <a:t>Membrecía institucional (USD5.000 básica estándar) para facilitar la asignación automática de números ORCID, rastreo y monitorización de sus académicos.</a:t>
            </a:r>
          </a:p>
          <a:p>
            <a:pPr algn="just"/>
            <a:r>
              <a:rPr lang="es-ES" sz="1600" b="1" dirty="0" smtClean="0"/>
              <a:t>4) </a:t>
            </a:r>
            <a:r>
              <a:rPr lang="es-ES" sz="1600" b="1" u="sng" dirty="0" smtClean="0"/>
              <a:t>Resuelven </a:t>
            </a:r>
            <a:r>
              <a:rPr lang="es-ES" sz="1600" b="1" u="sng" dirty="0" smtClean="0"/>
              <a:t>problemas de informalidad</a:t>
            </a:r>
            <a:r>
              <a:rPr lang="es-ES" sz="1600" b="1" dirty="0" smtClean="0"/>
              <a:t> de la publicación y acceso al </a:t>
            </a:r>
            <a:r>
              <a:rPr lang="es-ES" sz="1600" b="1" u="sng" dirty="0" smtClean="0"/>
              <a:t>conocimiento científico crítico</a:t>
            </a:r>
            <a:r>
              <a:rPr lang="es-ES" sz="1600" b="1" dirty="0" smtClean="0"/>
              <a:t>.</a:t>
            </a:r>
            <a:endParaRPr lang="es-ES" sz="16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286512" y="857232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(Creador de JCR/FI- </a:t>
            </a:r>
          </a:p>
          <a:p>
            <a:r>
              <a:rPr lang="es-ES" dirty="0" err="1" smtClean="0"/>
              <a:t>Bloomberg</a:t>
            </a:r>
            <a:r>
              <a:rPr lang="es-ES" dirty="0" smtClean="0"/>
              <a:t>/ Reuters.)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643570" y="2285992"/>
            <a:ext cx="3286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/>
              <a:t>(Revista </a:t>
            </a:r>
            <a:r>
              <a:rPr lang="es-ES" sz="1600" dirty="0" err="1" smtClean="0"/>
              <a:t>Nature</a:t>
            </a:r>
            <a:r>
              <a:rPr lang="es-ES" sz="1600" dirty="0" smtClean="0"/>
              <a:t> y nace en 2015 de la</a:t>
            </a:r>
          </a:p>
          <a:p>
            <a:pPr algn="just"/>
            <a:r>
              <a:rPr lang="es-ES" sz="1600" dirty="0" smtClean="0"/>
              <a:t> unión de grupos de editores académicos como </a:t>
            </a:r>
            <a:r>
              <a:rPr lang="es-ES" sz="1600" dirty="0" err="1" smtClean="0"/>
              <a:t>Springer</a:t>
            </a:r>
            <a:r>
              <a:rPr lang="es-ES" sz="1600" dirty="0" smtClean="0"/>
              <a:t> entre otros)</a:t>
            </a:r>
            <a:endParaRPr lang="es-ES" sz="1600" dirty="0"/>
          </a:p>
        </p:txBody>
      </p:sp>
      <p:pic>
        <p:nvPicPr>
          <p:cNvPr id="17" name="16 Imagen" descr="springernaturegroup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6578" y="1500174"/>
            <a:ext cx="928694" cy="928694"/>
          </a:xfrm>
          <a:prstGeom prst="rect">
            <a:avLst/>
          </a:prstGeom>
        </p:spPr>
      </p:pic>
      <p:sp>
        <p:nvSpPr>
          <p:cNvPr id="18" name="17 CuadroTexto"/>
          <p:cNvSpPr txBox="1"/>
          <p:nvPr/>
        </p:nvSpPr>
        <p:spPr>
          <a:xfrm>
            <a:off x="285720" y="4559866"/>
            <a:ext cx="2377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¿SIN FINES DE LUCRO?</a:t>
            </a:r>
            <a:endParaRPr lang="es-ES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57158" y="0"/>
            <a:ext cx="4886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¿Quién está detrás de la creación de ORCID?</a:t>
            </a: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/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0034" y="571480"/>
            <a:ext cx="80724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u="sng" dirty="0" smtClean="0">
                <a:solidFill>
                  <a:schemeClr val="accent3">
                    <a:lumMod val="75000"/>
                  </a:schemeClr>
                </a:solidFill>
              </a:rPr>
              <a:t>ORCID proporciona las siguientes funciones </a:t>
            </a:r>
            <a:r>
              <a:rPr lang="es-ES" sz="2000" b="1" u="sng" dirty="0" smtClean="0">
                <a:solidFill>
                  <a:schemeClr val="accent3">
                    <a:lumMod val="75000"/>
                  </a:schemeClr>
                </a:solidFill>
              </a:rPr>
              <a:t>básicas de </a:t>
            </a:r>
            <a:r>
              <a:rPr lang="es-ES" sz="2000" b="1" u="sng" dirty="0" smtClean="0">
                <a:solidFill>
                  <a:schemeClr val="accent3">
                    <a:lumMod val="75000"/>
                  </a:schemeClr>
                </a:solidFill>
              </a:rPr>
              <a:t>forma gratuita:</a:t>
            </a:r>
            <a:r>
              <a:rPr lang="es-ES" b="1" u="sng" dirty="0" smtClean="0"/>
              <a:t/>
            </a:r>
            <a:br>
              <a:rPr lang="es-ES" b="1" u="sng" dirty="0" smtClean="0"/>
            </a:br>
            <a:endParaRPr lang="es-ES" sz="2000" b="1" u="sng" dirty="0" smtClean="0"/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/>
              <a:t> Las </a:t>
            </a:r>
            <a:r>
              <a:rPr lang="es-ES" sz="2000" dirty="0" smtClean="0"/>
              <a:t>personas pueden </a:t>
            </a:r>
            <a:r>
              <a:rPr lang="es-ES" sz="2000" b="1" dirty="0" smtClean="0"/>
              <a:t>registrarse, </a:t>
            </a:r>
            <a:r>
              <a:rPr lang="es-ES" sz="2000" b="1" dirty="0" smtClean="0"/>
              <a:t>acceder, mantener </a:t>
            </a:r>
            <a:r>
              <a:rPr lang="es-ES" sz="2000" b="1" dirty="0" smtClean="0"/>
              <a:t>y compartir su identificador ORCID </a:t>
            </a:r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endParaRPr lang="es-ES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/>
              <a:t> Cada </a:t>
            </a:r>
            <a:r>
              <a:rPr lang="es-ES" sz="2000" dirty="0" smtClean="0"/>
              <a:t>persona puede </a:t>
            </a:r>
            <a:r>
              <a:rPr lang="es-ES" sz="2000" b="1" dirty="0" smtClean="0"/>
              <a:t>recibir actualizaciones de su registro </a:t>
            </a:r>
            <a:r>
              <a:rPr lang="es-ES" sz="2000" b="1" dirty="0" smtClean="0"/>
              <a:t>ORCID</a:t>
            </a:r>
            <a:r>
              <a:rPr lang="es-ES" sz="2000" dirty="0" smtClean="0"/>
              <a:t> (</a:t>
            </a:r>
            <a:r>
              <a:rPr lang="es-ES" sz="2000" dirty="0" err="1" smtClean="0"/>
              <a:t>ej</a:t>
            </a:r>
            <a:r>
              <a:rPr lang="es-ES" sz="2000" dirty="0" smtClean="0"/>
              <a:t>: vínculos </a:t>
            </a:r>
            <a:r>
              <a:rPr lang="es-ES" sz="2000" dirty="0" smtClean="0"/>
              <a:t>a manuscritos publicados en los que incluyeron su ORCID </a:t>
            </a:r>
            <a:r>
              <a:rPr lang="es-ES" sz="2000" dirty="0" err="1" smtClean="0"/>
              <a:t>iD</a:t>
            </a:r>
            <a:r>
              <a:rPr lang="es-ES" sz="2000" dirty="0" smtClean="0"/>
              <a:t> durante el proceso de envío y </a:t>
            </a:r>
            <a:r>
              <a:rPr lang="es-ES" sz="2000" dirty="0" smtClean="0"/>
              <a:t>revisión).</a:t>
            </a:r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/>
              <a:t> La </a:t>
            </a:r>
            <a:r>
              <a:rPr lang="es-ES" sz="2000" dirty="0" smtClean="0"/>
              <a:t>comunidad puede </a:t>
            </a:r>
            <a:r>
              <a:rPr lang="es-ES" sz="2000" b="1" dirty="0" smtClean="0"/>
              <a:t>acceder a un archivo de datos anuales de información pública, </a:t>
            </a:r>
            <a:r>
              <a:rPr lang="es-ES" sz="2000" dirty="0" smtClean="0"/>
              <a:t>disponible en el sitio web de ORCID. </a:t>
            </a:r>
            <a:endParaRPr lang="es-ES" sz="2000" dirty="0" smtClean="0"/>
          </a:p>
          <a:p>
            <a:pPr algn="just"/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r>
              <a:rPr lang="es-ES" sz="2000" b="1" dirty="0" smtClean="0"/>
              <a:t> Acceso a la parte pública del repositorio </a:t>
            </a:r>
            <a:r>
              <a:rPr lang="es-ES" sz="2000" dirty="0" smtClean="0"/>
              <a:t>de datos de investigación </a:t>
            </a:r>
            <a:r>
              <a:rPr lang="es-ES" sz="2000" dirty="0" err="1" smtClean="0"/>
              <a:t>Figshare</a:t>
            </a:r>
            <a:r>
              <a:rPr lang="es-ES" sz="2000" dirty="0" smtClean="0"/>
              <a:t>.</a:t>
            </a:r>
            <a:endParaRPr lang="es-ES" sz="2000" dirty="0" smtClean="0"/>
          </a:p>
        </p:txBody>
      </p:sp>
      <p:sp>
        <p:nvSpPr>
          <p:cNvPr id="7" name="6 Rectángulo"/>
          <p:cNvSpPr/>
          <p:nvPr/>
        </p:nvSpPr>
        <p:spPr>
          <a:xfrm>
            <a:off x="4572000" y="4857760"/>
            <a:ext cx="3071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hlinkClick r:id="rId2"/>
              </a:rPr>
              <a:t>https</a:t>
            </a:r>
            <a:r>
              <a:rPr lang="es-ES" b="1" dirty="0" smtClean="0">
                <a:hlinkClick r:id="rId2"/>
              </a:rPr>
              <a:t>://figshare.com/about</a:t>
            </a:r>
            <a:r>
              <a:rPr lang="es-ES" b="1" dirty="0" smtClean="0"/>
              <a:t>  </a:t>
            </a:r>
          </a:p>
          <a:p>
            <a:pPr algn="just"/>
            <a:r>
              <a:rPr lang="es-ES" b="1" dirty="0" smtClean="0"/>
              <a:t>h</a:t>
            </a:r>
            <a:r>
              <a:rPr lang="es-ES" b="1" dirty="0" smtClean="0">
                <a:hlinkClick r:id="rId3"/>
              </a:rPr>
              <a:t>ttps://figshare.com/features</a:t>
            </a:r>
            <a:r>
              <a:rPr lang="es-ES" b="1" dirty="0" smtClean="0"/>
              <a:t> </a:t>
            </a:r>
          </a:p>
        </p:txBody>
      </p:sp>
      <p:pic>
        <p:nvPicPr>
          <p:cNvPr id="8" name="7 Imagen" descr="full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46" y="4857760"/>
            <a:ext cx="2278953" cy="7096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Muestra </a:t>
            </a:r>
            <a:r>
              <a:rPr lang="es-ES" dirty="0" smtClean="0"/>
              <a:t>todo el espectro de investigaciones realizadas en su institución.</a:t>
            </a:r>
          </a:p>
          <a:p>
            <a:r>
              <a:rPr lang="es-ES" dirty="0" smtClean="0"/>
              <a:t>Mide </a:t>
            </a:r>
            <a:r>
              <a:rPr lang="es-ES" dirty="0" smtClean="0"/>
              <a:t>el impacto de todos los resultados de investigación de su institución</a:t>
            </a:r>
          </a:p>
          <a:p>
            <a:r>
              <a:rPr lang="es-ES" dirty="0" smtClean="0"/>
              <a:t>Implementación rápida y simple sin necesidad de personalización</a:t>
            </a:r>
          </a:p>
          <a:p>
            <a:r>
              <a:rPr lang="es-ES" dirty="0" smtClean="0"/>
              <a:t>Facilita la ruta para cumplir con los mandatos de datos abiertos</a:t>
            </a:r>
          </a:p>
          <a:p>
            <a:r>
              <a:rPr lang="es-ES" dirty="0" smtClean="0"/>
              <a:t>Flujos de trabajo ligeros y fáciles de </a:t>
            </a:r>
            <a:r>
              <a:rPr lang="es-ES" dirty="0" smtClean="0"/>
              <a:t>usar.</a:t>
            </a:r>
            <a:endParaRPr lang="es-ES" dirty="0" smtClean="0"/>
          </a:p>
          <a:p>
            <a:r>
              <a:rPr lang="es-ES" dirty="0" smtClean="0"/>
              <a:t>Intégrelo en su CRIS / RIMS, repositorio institucional y solución de archivo.</a:t>
            </a:r>
          </a:p>
          <a:p>
            <a:r>
              <a:rPr lang="es-ES" dirty="0" smtClean="0"/>
              <a:t>Mejore la capacidad de descubrimiento de su contenido al incluirlo en el corpus de </a:t>
            </a:r>
            <a:r>
              <a:rPr lang="es-ES" dirty="0" err="1" smtClean="0"/>
              <a:t>Figshare</a:t>
            </a:r>
            <a:endParaRPr lang="es-ES" dirty="0" smtClean="0"/>
          </a:p>
          <a:p>
            <a:r>
              <a:rPr lang="es-ES" dirty="0" smtClean="0"/>
              <a:t>Controla cómo se comparte el contenido interna y </a:t>
            </a:r>
            <a:r>
              <a:rPr lang="es-ES" dirty="0" smtClean="0"/>
              <a:t>públicamente.</a:t>
            </a:r>
            <a:endParaRPr lang="es-ES" dirty="0" smtClean="0"/>
          </a:p>
          <a:p>
            <a:r>
              <a:rPr lang="es-ES" dirty="0" smtClean="0"/>
              <a:t>Continuamente desarrollando e innovando a través de asociaciones con editores e instituciones líderes.</a:t>
            </a:r>
          </a:p>
          <a:p>
            <a:r>
              <a:rPr lang="es-ES" dirty="0" smtClean="0"/>
              <a:t>Equipo de soporte </a:t>
            </a:r>
            <a:r>
              <a:rPr lang="es-ES" dirty="0" smtClean="0"/>
              <a:t>dedicado.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4" name="3 Imagen" descr="full-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57166"/>
            <a:ext cx="2278953" cy="7096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00034" y="5500702"/>
            <a:ext cx="8046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Tomado de: </a:t>
            </a:r>
            <a:r>
              <a:rPr lang="es-ES" dirty="0" smtClean="0">
                <a:hlinkClick r:id="rId3"/>
              </a:rPr>
              <a:t>https</a:t>
            </a:r>
            <a:r>
              <a:rPr lang="es-ES" dirty="0" smtClean="0">
                <a:hlinkClick r:id="rId3"/>
              </a:rPr>
              <a:t>://</a:t>
            </a:r>
            <a:r>
              <a:rPr lang="es-ES" dirty="0" smtClean="0">
                <a:hlinkClick r:id="rId3"/>
              </a:rPr>
              <a:t>figshare.com/services/institutions</a:t>
            </a:r>
            <a:r>
              <a:rPr lang="es-ES" dirty="0" smtClean="0"/>
              <a:t> - </a:t>
            </a:r>
            <a:r>
              <a:rPr lang="es-ES" dirty="0" smtClean="0">
                <a:hlinkClick r:id="rId4"/>
              </a:rPr>
              <a:t>https://</a:t>
            </a:r>
            <a:r>
              <a:rPr lang="es-ES" dirty="0" smtClean="0">
                <a:hlinkClick r:id="rId4"/>
              </a:rPr>
              <a:t>figshare.com/about</a:t>
            </a:r>
            <a:r>
              <a:rPr lang="es-ES" dirty="0" smtClean="0"/>
              <a:t> </a:t>
            </a:r>
          </a:p>
          <a:p>
            <a:pPr algn="ctr"/>
            <a:endParaRPr lang="es-ES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500034" y="1142984"/>
            <a:ext cx="4980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 smtClean="0"/>
              <a:t>Qué ofrece </a:t>
            </a:r>
            <a:r>
              <a:rPr lang="es-ES" sz="2000" b="1" dirty="0" smtClean="0"/>
              <a:t>este buscador a las </a:t>
            </a:r>
            <a:r>
              <a:rPr lang="es-ES" sz="2000" b="1" dirty="0" smtClean="0"/>
              <a:t>Instituciones: </a:t>
            </a: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714356"/>
            <a:ext cx="83582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“</a:t>
            </a:r>
            <a:r>
              <a:rPr lang="es-ES" b="1" u="sng" dirty="0" smtClean="0"/>
              <a:t>Hacemos </a:t>
            </a:r>
            <a:r>
              <a:rPr lang="es-ES" b="1" u="sng" dirty="0" smtClean="0"/>
              <a:t>dinero de tres </a:t>
            </a:r>
            <a:r>
              <a:rPr lang="es-ES" b="1" u="sng" dirty="0" smtClean="0"/>
              <a:t>maneras: </a:t>
            </a:r>
            <a:r>
              <a:rPr lang="es-ES" sz="1600" dirty="0" smtClean="0"/>
              <a:t>Primero</a:t>
            </a:r>
            <a:r>
              <a:rPr lang="es-ES" sz="1600" dirty="0" smtClean="0"/>
              <a:t>, hay un producto Premium disponible que brinda a los investigadores 20 GB de espacio de almacenamiento privado en línea y espacios privados de colaboración para hasta 20 colaboradores de investigación. </a:t>
            </a:r>
          </a:p>
          <a:p>
            <a:pPr algn="just"/>
            <a:r>
              <a:rPr lang="es-ES" sz="1600" dirty="0" smtClean="0"/>
              <a:t>En segundo lugar, permitimos a los editores alojar grandes cantidades de datos detrás de sus artículos en línea, sin ningún impacto en su propia infraestructura (</a:t>
            </a:r>
            <a:r>
              <a:rPr lang="es-ES" sz="1600" dirty="0" err="1" smtClean="0"/>
              <a:t>Figshare</a:t>
            </a:r>
            <a:r>
              <a:rPr lang="es-ES" sz="1600" dirty="0" smtClean="0"/>
              <a:t> los hospeda en la nube).</a:t>
            </a:r>
          </a:p>
          <a:p>
            <a:pPr algn="just"/>
            <a:r>
              <a:rPr lang="es-ES" sz="1600" dirty="0" smtClean="0"/>
              <a:t>Por último, ha habido un impulso global por parte de los gobiernos globales para hacer que los datos de investigación académica sean abiertos y accesibles, y un mandato amplio de un amplio grupo de financiadores para investigadores e instituciones académicas para gestionar, difundir y compartir mejor sus resultados de investigación digital. Esto se está convirtiendo cada vez más en un mandato para recibir fondos, por lo que </a:t>
            </a:r>
            <a:r>
              <a:rPr lang="es-ES" sz="1600" dirty="0" err="1" smtClean="0"/>
              <a:t>Figshare</a:t>
            </a:r>
            <a:r>
              <a:rPr lang="es-ES" sz="1600" dirty="0" smtClean="0"/>
              <a:t> lanzó </a:t>
            </a:r>
            <a:r>
              <a:rPr lang="es-ES" sz="1600" dirty="0" err="1" smtClean="0"/>
              <a:t>Figshare</a:t>
            </a:r>
            <a:r>
              <a:rPr lang="es-ES" sz="1600" dirty="0" smtClean="0"/>
              <a:t> </a:t>
            </a:r>
            <a:r>
              <a:rPr lang="es-ES" sz="1600" dirty="0" err="1" smtClean="0"/>
              <a:t>for</a:t>
            </a:r>
            <a:r>
              <a:rPr lang="es-ES" sz="1600" dirty="0" smtClean="0"/>
              <a:t> </a:t>
            </a:r>
            <a:r>
              <a:rPr lang="es-ES" sz="1600" dirty="0" err="1" smtClean="0"/>
              <a:t>Institutions</a:t>
            </a:r>
            <a:r>
              <a:rPr lang="es-ES" sz="1600" dirty="0" smtClean="0"/>
              <a:t> el año pasado para alojar de forma segura datos de investigación en la nube, de forma privada o pública. Ha despertado el interés de universidades e instituciones de investigación de todo el mundo, desde Europa a los Estados Unidos y Australia</a:t>
            </a:r>
            <a:r>
              <a:rPr lang="es-ES" sz="1600" dirty="0" smtClean="0"/>
              <a:t>.</a:t>
            </a:r>
          </a:p>
          <a:p>
            <a:pPr algn="just"/>
            <a:endParaRPr lang="es-ES" sz="1600" dirty="0" smtClean="0"/>
          </a:p>
          <a:p>
            <a:pPr algn="just"/>
            <a:r>
              <a:rPr lang="es-ES" b="1" u="sng" dirty="0" smtClean="0"/>
              <a:t>¿Cuál es el incentivo para pagar el servicio </a:t>
            </a:r>
            <a:r>
              <a:rPr lang="es-ES" b="1" u="sng" dirty="0" smtClean="0"/>
              <a:t>Premium? </a:t>
            </a:r>
            <a:r>
              <a:rPr lang="es-ES" sz="1600" dirty="0" smtClean="0"/>
              <a:t>Con </a:t>
            </a:r>
            <a:r>
              <a:rPr lang="es-ES" sz="1600" dirty="0" err="1" smtClean="0"/>
              <a:t>Figshare</a:t>
            </a:r>
            <a:r>
              <a:rPr lang="es-ES" sz="1600" dirty="0" smtClean="0"/>
              <a:t>, los usuarios individuales </a:t>
            </a:r>
            <a:r>
              <a:rPr lang="es-ES" sz="1600" dirty="0" err="1" smtClean="0"/>
              <a:t>premium</a:t>
            </a:r>
            <a:r>
              <a:rPr lang="es-ES" sz="1600" dirty="0" smtClean="0"/>
              <a:t> obtienen más espacio de almacenamiento y características mejoradas de colaboración grupal, que son ideales para equipos más grandes y grupos de investigación geográficamente dispersos</a:t>
            </a:r>
            <a:r>
              <a:rPr lang="es-ES" sz="1600" dirty="0" smtClean="0"/>
              <a:t>.”</a:t>
            </a:r>
            <a:endParaRPr lang="es-E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57158" y="6215082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Tomado de</a:t>
            </a:r>
            <a:r>
              <a:rPr lang="es-ES" b="1" dirty="0" smtClean="0"/>
              <a:t>: </a:t>
            </a:r>
            <a:r>
              <a:rPr lang="en-US" b="1" dirty="0" smtClean="0"/>
              <a:t>Startup </a:t>
            </a:r>
            <a:r>
              <a:rPr lang="en-US" b="1" dirty="0" smtClean="0"/>
              <a:t>of the Week: </a:t>
            </a:r>
            <a:r>
              <a:rPr lang="en-US" b="1" dirty="0" err="1" smtClean="0"/>
              <a:t>Figshare</a:t>
            </a:r>
            <a:r>
              <a:rPr lang="en-US" b="1" dirty="0" smtClean="0"/>
              <a:t> </a:t>
            </a:r>
            <a:r>
              <a:rPr lang="es-ES" dirty="0" smtClean="0">
                <a:hlinkClick r:id="rId2"/>
              </a:rPr>
              <a:t>https</a:t>
            </a:r>
            <a:r>
              <a:rPr lang="es-ES" dirty="0" smtClean="0">
                <a:hlinkClick r:id="rId2"/>
              </a:rPr>
              <a:t>://</a:t>
            </a:r>
            <a:r>
              <a:rPr lang="es-ES" dirty="0" smtClean="0">
                <a:hlinkClick r:id="rId2"/>
              </a:rPr>
              <a:t>www.wired.co.uk/article/figshare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5008" y="5429264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 smtClean="0"/>
              <a:t>Testimonio de Mark </a:t>
            </a:r>
            <a:r>
              <a:rPr lang="es-ES" dirty="0" err="1" smtClean="0"/>
              <a:t>Hahnel</a:t>
            </a:r>
            <a:r>
              <a:rPr lang="es-ES" dirty="0" smtClean="0"/>
              <a:t> </a:t>
            </a:r>
            <a:endParaRPr lang="es-ES" dirty="0" smtClean="0"/>
          </a:p>
          <a:p>
            <a:pPr algn="r"/>
            <a:r>
              <a:rPr lang="es-ES" dirty="0" smtClean="0"/>
              <a:t>(Fundador de </a:t>
            </a:r>
            <a:r>
              <a:rPr lang="es-ES" dirty="0" err="1" smtClean="0"/>
              <a:t>Figshare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401964" y="214290"/>
            <a:ext cx="595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Modelo de negocio de </a:t>
            </a:r>
            <a:r>
              <a:rPr lang="es-ES" sz="2000" dirty="0" err="1" smtClean="0"/>
              <a:t>Figshare</a:t>
            </a:r>
            <a:r>
              <a:rPr lang="es-ES" sz="2000" dirty="0" smtClean="0"/>
              <a:t> de ORCID y Thompson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ORCI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1176337"/>
            <a:ext cx="6915150" cy="4505325"/>
          </a:xfrm>
          <a:prstGeom prst="rect">
            <a:avLst/>
          </a:prstGeom>
          <a:ln>
            <a:solidFill>
              <a:srgbClr val="92D050"/>
            </a:solidFill>
          </a:ln>
        </p:spPr>
      </p:pic>
      <p:sp>
        <p:nvSpPr>
          <p:cNvPr id="3" name="2 Rectángulo"/>
          <p:cNvSpPr/>
          <p:nvPr/>
        </p:nvSpPr>
        <p:spPr>
          <a:xfrm>
            <a:off x="2000232" y="428604"/>
            <a:ext cx="5054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smtClean="0"/>
              <a:t>Número de </a:t>
            </a:r>
            <a:r>
              <a:rPr lang="es-ES" sz="2400" b="1" dirty="0" err="1" smtClean="0"/>
              <a:t>iDs</a:t>
            </a:r>
            <a:r>
              <a:rPr lang="es-ES" sz="2400" b="1" dirty="0" smtClean="0"/>
              <a:t> de ORCID (enero 2018)</a:t>
            </a:r>
            <a:endParaRPr lang="es-ES" sz="24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2214546" y="5786454"/>
            <a:ext cx="5032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</a:t>
            </a:r>
            <a:r>
              <a:rPr lang="es-ES" dirty="0" smtClean="0"/>
              <a:t>recimiento de ingresos a ORCID por investigadores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2733</Words>
  <Application>Microsoft Office PowerPoint</Application>
  <PresentationFormat>Presentación en pantalla (4:3)</PresentationFormat>
  <Paragraphs>223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Tema de Office</vt:lpstr>
      <vt:lpstr>Perfil único del investigador. ORCID y uso de Google Académico.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compras</dc:creator>
  <cp:lastModifiedBy>compras</cp:lastModifiedBy>
  <cp:revision>137</cp:revision>
  <dcterms:created xsi:type="dcterms:W3CDTF">2018-07-31T21:11:35Z</dcterms:created>
  <dcterms:modified xsi:type="dcterms:W3CDTF">2018-11-26T19:11:06Z</dcterms:modified>
</cp:coreProperties>
</file>