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914" r:id="rId3"/>
  </p:sldMasterIdLst>
  <p:notesMasterIdLst>
    <p:notesMasterId r:id="rId40"/>
  </p:notesMasterIdLst>
  <p:handoutMasterIdLst>
    <p:handoutMasterId r:id="rId41"/>
  </p:handoutMasterIdLst>
  <p:sldIdLst>
    <p:sldId id="280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90" r:id="rId12"/>
    <p:sldId id="293" r:id="rId13"/>
    <p:sldId id="291" r:id="rId14"/>
    <p:sldId id="287" r:id="rId15"/>
    <p:sldId id="286" r:id="rId16"/>
    <p:sldId id="289" r:id="rId17"/>
    <p:sldId id="292" r:id="rId18"/>
    <p:sldId id="283" r:id="rId19"/>
    <p:sldId id="297" r:id="rId20"/>
    <p:sldId id="298" r:id="rId21"/>
    <p:sldId id="299" r:id="rId22"/>
    <p:sldId id="294" r:id="rId23"/>
    <p:sldId id="288" r:id="rId24"/>
    <p:sldId id="285" r:id="rId25"/>
    <p:sldId id="296" r:id="rId26"/>
    <p:sldId id="295" r:id="rId27"/>
    <p:sldId id="264" r:id="rId28"/>
    <p:sldId id="265" r:id="rId29"/>
    <p:sldId id="268" r:id="rId30"/>
    <p:sldId id="269" r:id="rId31"/>
    <p:sldId id="270" r:id="rId32"/>
    <p:sldId id="271" r:id="rId33"/>
    <p:sldId id="272" r:id="rId34"/>
    <p:sldId id="273" r:id="rId35"/>
    <p:sldId id="274" r:id="rId36"/>
    <p:sldId id="301" r:id="rId37"/>
    <p:sldId id="302" r:id="rId38"/>
    <p:sldId id="279" r:id="rId39"/>
  </p:sldIdLst>
  <p:sldSz cx="10080625" cy="7559675"/>
  <p:notesSz cx="7559675" cy="106918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s-UY" sz="1400" b="0" i="0" u="none" strike="noStrike" kern="1200">
              <a:ln>
                <a:noFill/>
              </a:ln>
              <a:latin typeface="Arial" pitchFamily="18"/>
              <a:ea typeface="SimSun" pitchFamily="2"/>
              <a:cs typeface="Lucida Sans" pitchFamily="2"/>
            </a:endParaRPr>
          </a:p>
        </p:txBody>
      </p:sp>
      <p:sp>
        <p:nvSpPr>
          <p:cNvPr id="3" name="Marcador de fecha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s-UY" sz="1400" b="0" i="0" u="none" strike="noStrike" kern="1200">
              <a:ln>
                <a:noFill/>
              </a:ln>
              <a:latin typeface="Arial" pitchFamily="18"/>
              <a:ea typeface="SimSun" pitchFamily="2"/>
              <a:cs typeface="Lucida Sans" pitchFamily="2"/>
            </a:endParaRPr>
          </a:p>
        </p:txBody>
      </p:sp>
      <p:sp>
        <p:nvSpPr>
          <p:cNvPr id="4" name="Marcador de pie de página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s-UY" sz="1400" b="0" i="0" u="none" strike="noStrike" kern="1200">
              <a:ln>
                <a:noFill/>
              </a:ln>
              <a:latin typeface="Arial" pitchFamily="18"/>
              <a:ea typeface="SimSun" pitchFamily="2"/>
              <a:cs typeface="Lucida Sans" pitchFamily="2"/>
            </a:endParaRPr>
          </a:p>
        </p:txBody>
      </p:sp>
      <p:sp>
        <p:nvSpPr>
          <p:cNvPr id="5" name="Marcador de número de diapositiva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3FE33840-EA50-48B8-A0E7-DAA426B3342F}" type="slidenum">
              <a:t>‹Nº›</a:t>
            </a:fld>
            <a:endParaRPr lang="es-UY" sz="1400" b="0" i="0" u="none" strike="noStrike" kern="1200">
              <a:ln>
                <a:noFill/>
              </a:ln>
              <a:latin typeface="Arial" pitchFamily="18"/>
              <a:ea typeface="SimSun" pitchFamily="2"/>
              <a:cs typeface="Lucida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8779750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Marcador de notas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s-UY"/>
          </a:p>
        </p:txBody>
      </p:sp>
      <p:sp>
        <p:nvSpPr>
          <p:cNvPr id="4" name="Marcador de encabezado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lvl="0" rtl="0" hangingPunct="0">
              <a:buNone/>
              <a:tabLst/>
              <a:defRPr lang="es-UY" sz="1400" kern="1200">
                <a:latin typeface="Times New Roman" pitchFamily="18"/>
                <a:ea typeface="DejaVu Sans" pitchFamily="2"/>
                <a:cs typeface="Tahoma" pitchFamily="2"/>
              </a:defRPr>
            </a:lvl1pPr>
          </a:lstStyle>
          <a:p>
            <a:pPr lvl="0"/>
            <a:endParaRPr lang="es-UY"/>
          </a:p>
        </p:txBody>
      </p:sp>
      <p:sp>
        <p:nvSpPr>
          <p:cNvPr id="5" name="Marcador de fecha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lvl="0" algn="r" rtl="0" hangingPunct="0">
              <a:buNone/>
              <a:tabLst/>
              <a:defRPr lang="es-UY" sz="1400" kern="1200">
                <a:latin typeface="Times New Roman" pitchFamily="18"/>
                <a:ea typeface="DejaVu Sans" pitchFamily="2"/>
                <a:cs typeface="Tahoma" pitchFamily="2"/>
              </a:defRPr>
            </a:lvl1pPr>
          </a:lstStyle>
          <a:p>
            <a:pPr lvl="0"/>
            <a:endParaRPr lang="es-UY"/>
          </a:p>
        </p:txBody>
      </p:sp>
      <p:sp>
        <p:nvSpPr>
          <p:cNvPr id="6" name="Marcador de pie de página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>
            <a:lvl1pPr lvl="0" rtl="0" hangingPunct="0">
              <a:buNone/>
              <a:tabLst/>
              <a:defRPr lang="es-UY" sz="1400" kern="1200">
                <a:latin typeface="Times New Roman" pitchFamily="18"/>
                <a:ea typeface="DejaVu Sans" pitchFamily="2"/>
                <a:cs typeface="Tahoma" pitchFamily="2"/>
              </a:defRPr>
            </a:lvl1pPr>
          </a:lstStyle>
          <a:p>
            <a:pPr lvl="0"/>
            <a:endParaRPr lang="es-UY"/>
          </a:p>
        </p:txBody>
      </p:sp>
      <p:sp>
        <p:nvSpPr>
          <p:cNvPr id="7" name="Marcador de número de diapositiva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>
            <a:lvl1pPr lvl="0" algn="r" rtl="0" hangingPunct="0">
              <a:buNone/>
              <a:tabLst/>
              <a:defRPr lang="es-UY" sz="1400" kern="1200">
                <a:latin typeface="Times New Roman" pitchFamily="18"/>
                <a:ea typeface="DejaVu Sans" pitchFamily="2"/>
                <a:cs typeface="Tahoma" pitchFamily="2"/>
              </a:defRPr>
            </a:lvl1pPr>
          </a:lstStyle>
          <a:p>
            <a:pPr lvl="0"/>
            <a:fld id="{ECD242AC-596E-4CEA-A672-80B312AC3402}" type="slidenum"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780023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0" rtl="0" hangingPunct="0">
      <a:tabLst/>
      <a:defRPr lang="es-UY" sz="2000" b="0" i="0" u="none" strike="noStrike" kern="1200">
        <a:ln>
          <a:noFill/>
        </a:ln>
        <a:latin typeface="Arial" pitchFamily="18"/>
        <a:ea typeface="SimSun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EB45A8F7-8751-45B7-8AA8-7768E5BEB857}" type="slidenum">
              <a:t>2</a:t>
            </a:fld>
            <a:endParaRPr lang="es-UY"/>
          </a:p>
        </p:txBody>
      </p:sp>
      <p:sp>
        <p:nvSpPr>
          <p:cNvPr id="2" name="Marcador de imagen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Marcador de notas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s-UY" sz="2810"/>
          </a:p>
        </p:txBody>
      </p:sp>
    </p:spTree>
    <p:extLst>
      <p:ext uri="{BB962C8B-B14F-4D97-AF65-F5344CB8AC3E}">
        <p14:creationId xmlns:p14="http://schemas.microsoft.com/office/powerpoint/2010/main" val="4972490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DACBF092-4342-4830-BCD3-29E36F223A02}" type="slidenum">
              <a:t>11</a:t>
            </a:fld>
            <a:endParaRPr lang="es-UY"/>
          </a:p>
        </p:txBody>
      </p:sp>
      <p:sp>
        <p:nvSpPr>
          <p:cNvPr id="2" name="Marcador de imagen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Marcador de nota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UY" sz="2810"/>
          </a:p>
        </p:txBody>
      </p:sp>
    </p:spTree>
    <p:extLst>
      <p:ext uri="{BB962C8B-B14F-4D97-AF65-F5344CB8AC3E}">
        <p14:creationId xmlns:p14="http://schemas.microsoft.com/office/powerpoint/2010/main" val="39931493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DACBF092-4342-4830-BCD3-29E36F223A02}" type="slidenum">
              <a:t>12</a:t>
            </a:fld>
            <a:endParaRPr lang="es-UY"/>
          </a:p>
        </p:txBody>
      </p:sp>
      <p:sp>
        <p:nvSpPr>
          <p:cNvPr id="2" name="Marcador de imagen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Marcador de nota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UY" sz="2810"/>
          </a:p>
        </p:txBody>
      </p:sp>
    </p:spTree>
    <p:extLst>
      <p:ext uri="{BB962C8B-B14F-4D97-AF65-F5344CB8AC3E}">
        <p14:creationId xmlns:p14="http://schemas.microsoft.com/office/powerpoint/2010/main" val="13656916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DACBF092-4342-4830-BCD3-29E36F223A02}" type="slidenum">
              <a:t>13</a:t>
            </a:fld>
            <a:endParaRPr lang="es-UY"/>
          </a:p>
        </p:txBody>
      </p:sp>
      <p:sp>
        <p:nvSpPr>
          <p:cNvPr id="2" name="Marcador de imagen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Marcador de nota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UY" sz="2810"/>
          </a:p>
        </p:txBody>
      </p:sp>
    </p:spTree>
    <p:extLst>
      <p:ext uri="{BB962C8B-B14F-4D97-AF65-F5344CB8AC3E}">
        <p14:creationId xmlns:p14="http://schemas.microsoft.com/office/powerpoint/2010/main" val="6044530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DACBF092-4342-4830-BCD3-29E36F223A02}" type="slidenum">
              <a:t>14</a:t>
            </a:fld>
            <a:endParaRPr lang="es-UY"/>
          </a:p>
        </p:txBody>
      </p:sp>
      <p:sp>
        <p:nvSpPr>
          <p:cNvPr id="2" name="Marcador de imagen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Marcador de nota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UY" sz="2810"/>
          </a:p>
        </p:txBody>
      </p:sp>
    </p:spTree>
    <p:extLst>
      <p:ext uri="{BB962C8B-B14F-4D97-AF65-F5344CB8AC3E}">
        <p14:creationId xmlns:p14="http://schemas.microsoft.com/office/powerpoint/2010/main" val="6842921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DACBF092-4342-4830-BCD3-29E36F223A02}" type="slidenum">
              <a:t>15</a:t>
            </a:fld>
            <a:endParaRPr lang="es-UY"/>
          </a:p>
        </p:txBody>
      </p:sp>
      <p:sp>
        <p:nvSpPr>
          <p:cNvPr id="2" name="Marcador de imagen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Marcador de nota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UY" sz="2810"/>
          </a:p>
        </p:txBody>
      </p:sp>
    </p:spTree>
    <p:extLst>
      <p:ext uri="{BB962C8B-B14F-4D97-AF65-F5344CB8AC3E}">
        <p14:creationId xmlns:p14="http://schemas.microsoft.com/office/powerpoint/2010/main" val="21868074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DACBF092-4342-4830-BCD3-29E36F223A02}" type="slidenum">
              <a:t>16</a:t>
            </a:fld>
            <a:endParaRPr lang="es-UY"/>
          </a:p>
        </p:txBody>
      </p:sp>
      <p:sp>
        <p:nvSpPr>
          <p:cNvPr id="2" name="Marcador de imagen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Marcador de nota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UY" sz="2810"/>
          </a:p>
        </p:txBody>
      </p:sp>
    </p:spTree>
    <p:extLst>
      <p:ext uri="{BB962C8B-B14F-4D97-AF65-F5344CB8AC3E}">
        <p14:creationId xmlns:p14="http://schemas.microsoft.com/office/powerpoint/2010/main" val="853174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DACBF092-4342-4830-BCD3-29E36F223A02}" type="slidenum">
              <a:t>17</a:t>
            </a:fld>
            <a:endParaRPr lang="es-UY"/>
          </a:p>
        </p:txBody>
      </p:sp>
      <p:sp>
        <p:nvSpPr>
          <p:cNvPr id="2" name="Marcador de imagen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Marcador de nota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UY" sz="2810"/>
          </a:p>
        </p:txBody>
      </p:sp>
    </p:spTree>
    <p:extLst>
      <p:ext uri="{BB962C8B-B14F-4D97-AF65-F5344CB8AC3E}">
        <p14:creationId xmlns:p14="http://schemas.microsoft.com/office/powerpoint/2010/main" val="16926908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DACBF092-4342-4830-BCD3-29E36F223A02}" type="slidenum">
              <a:t>18</a:t>
            </a:fld>
            <a:endParaRPr lang="es-UY"/>
          </a:p>
        </p:txBody>
      </p:sp>
      <p:sp>
        <p:nvSpPr>
          <p:cNvPr id="2" name="Marcador de imagen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Marcador de nota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UY" sz="2810"/>
          </a:p>
        </p:txBody>
      </p:sp>
    </p:spTree>
    <p:extLst>
      <p:ext uri="{BB962C8B-B14F-4D97-AF65-F5344CB8AC3E}">
        <p14:creationId xmlns:p14="http://schemas.microsoft.com/office/powerpoint/2010/main" val="37636508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DACBF092-4342-4830-BCD3-29E36F223A02}" type="slidenum">
              <a:t>19</a:t>
            </a:fld>
            <a:endParaRPr lang="es-UY"/>
          </a:p>
        </p:txBody>
      </p:sp>
      <p:sp>
        <p:nvSpPr>
          <p:cNvPr id="2" name="Marcador de imagen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Marcador de nota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UY" sz="2810"/>
          </a:p>
        </p:txBody>
      </p:sp>
    </p:spTree>
    <p:extLst>
      <p:ext uri="{BB962C8B-B14F-4D97-AF65-F5344CB8AC3E}">
        <p14:creationId xmlns:p14="http://schemas.microsoft.com/office/powerpoint/2010/main" val="33221182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DACBF092-4342-4830-BCD3-29E36F223A02}" type="slidenum">
              <a:t>20</a:t>
            </a:fld>
            <a:endParaRPr lang="es-UY"/>
          </a:p>
        </p:txBody>
      </p:sp>
      <p:sp>
        <p:nvSpPr>
          <p:cNvPr id="2" name="Marcador de imagen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Marcador de nota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UY" sz="2810"/>
          </a:p>
        </p:txBody>
      </p:sp>
    </p:spTree>
    <p:extLst>
      <p:ext uri="{BB962C8B-B14F-4D97-AF65-F5344CB8AC3E}">
        <p14:creationId xmlns:p14="http://schemas.microsoft.com/office/powerpoint/2010/main" val="3218682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FBDAC72E-76DC-4F42-B9A2-67B54F608B86}" type="slidenum">
              <a:t>3</a:t>
            </a:fld>
            <a:endParaRPr lang="es-UY"/>
          </a:p>
        </p:txBody>
      </p:sp>
      <p:sp>
        <p:nvSpPr>
          <p:cNvPr id="2" name="Marcador de imagen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Marcador de nota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UY" sz="2810"/>
          </a:p>
        </p:txBody>
      </p:sp>
    </p:spTree>
    <p:extLst>
      <p:ext uri="{BB962C8B-B14F-4D97-AF65-F5344CB8AC3E}">
        <p14:creationId xmlns:p14="http://schemas.microsoft.com/office/powerpoint/2010/main" val="49476641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DACBF092-4342-4830-BCD3-29E36F223A02}" type="slidenum">
              <a:t>21</a:t>
            </a:fld>
            <a:endParaRPr lang="es-UY"/>
          </a:p>
        </p:txBody>
      </p:sp>
      <p:sp>
        <p:nvSpPr>
          <p:cNvPr id="2" name="Marcador de imagen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Marcador de nota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UY" sz="2810"/>
          </a:p>
        </p:txBody>
      </p:sp>
    </p:spTree>
    <p:extLst>
      <p:ext uri="{BB962C8B-B14F-4D97-AF65-F5344CB8AC3E}">
        <p14:creationId xmlns:p14="http://schemas.microsoft.com/office/powerpoint/2010/main" val="19428456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DACBF092-4342-4830-BCD3-29E36F223A02}" type="slidenum">
              <a:t>22</a:t>
            </a:fld>
            <a:endParaRPr lang="es-UY"/>
          </a:p>
        </p:txBody>
      </p:sp>
      <p:sp>
        <p:nvSpPr>
          <p:cNvPr id="2" name="Marcador de imagen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Marcador de nota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UY" sz="2810"/>
          </a:p>
        </p:txBody>
      </p:sp>
    </p:spTree>
    <p:extLst>
      <p:ext uri="{BB962C8B-B14F-4D97-AF65-F5344CB8AC3E}">
        <p14:creationId xmlns:p14="http://schemas.microsoft.com/office/powerpoint/2010/main" val="34391982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DACBF092-4342-4830-BCD3-29E36F223A02}" type="slidenum">
              <a:t>23</a:t>
            </a:fld>
            <a:endParaRPr lang="es-UY"/>
          </a:p>
        </p:txBody>
      </p:sp>
      <p:sp>
        <p:nvSpPr>
          <p:cNvPr id="2" name="Marcador de imagen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Marcador de nota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UY" sz="2810"/>
          </a:p>
        </p:txBody>
      </p:sp>
    </p:spTree>
    <p:extLst>
      <p:ext uri="{BB962C8B-B14F-4D97-AF65-F5344CB8AC3E}">
        <p14:creationId xmlns:p14="http://schemas.microsoft.com/office/powerpoint/2010/main" val="23467928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DACBF092-4342-4830-BCD3-29E36F223A02}" type="slidenum">
              <a:t>24</a:t>
            </a:fld>
            <a:endParaRPr lang="es-UY"/>
          </a:p>
        </p:txBody>
      </p:sp>
      <p:sp>
        <p:nvSpPr>
          <p:cNvPr id="2" name="Marcador de imagen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Marcador de nota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UY" sz="2810"/>
          </a:p>
        </p:txBody>
      </p:sp>
    </p:spTree>
    <p:extLst>
      <p:ext uri="{BB962C8B-B14F-4D97-AF65-F5344CB8AC3E}">
        <p14:creationId xmlns:p14="http://schemas.microsoft.com/office/powerpoint/2010/main" val="33318091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F9485332-402D-4CC1-8F8B-9E63AC9794CD}" type="slidenum">
              <a:t>25</a:t>
            </a:fld>
            <a:endParaRPr lang="es-UY"/>
          </a:p>
        </p:txBody>
      </p:sp>
      <p:sp>
        <p:nvSpPr>
          <p:cNvPr id="2" name="Marcador de imagen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Marcador de notas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s-UY" sz="2810"/>
          </a:p>
        </p:txBody>
      </p:sp>
    </p:spTree>
    <p:extLst>
      <p:ext uri="{BB962C8B-B14F-4D97-AF65-F5344CB8AC3E}">
        <p14:creationId xmlns:p14="http://schemas.microsoft.com/office/powerpoint/2010/main" val="369401049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FA6701D7-CBFB-4A94-8E0A-E96070A6C21C}" type="slidenum">
              <a:t>26</a:t>
            </a:fld>
            <a:endParaRPr lang="es-UY"/>
          </a:p>
        </p:txBody>
      </p:sp>
      <p:sp>
        <p:nvSpPr>
          <p:cNvPr id="2" name="Marcador de imagen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Marcador de notas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s-UY" sz="2810"/>
          </a:p>
        </p:txBody>
      </p:sp>
    </p:spTree>
    <p:extLst>
      <p:ext uri="{BB962C8B-B14F-4D97-AF65-F5344CB8AC3E}">
        <p14:creationId xmlns:p14="http://schemas.microsoft.com/office/powerpoint/2010/main" val="181517874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94A8F815-9F35-4009-84EC-976BC7FFE8D1}" type="slidenum">
              <a:t>27</a:t>
            </a:fld>
            <a:endParaRPr lang="es-UY"/>
          </a:p>
        </p:txBody>
      </p:sp>
      <p:sp>
        <p:nvSpPr>
          <p:cNvPr id="2" name="Marcador de imagen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8075" y="801688"/>
            <a:ext cx="5345113" cy="4010025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Marcador de notas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8000" cy="4811760"/>
          </a:xfrm>
        </p:spPr>
        <p:txBody>
          <a:bodyPr vert="horz" compatLnSpc="1">
            <a:spAutoFit/>
          </a:bodyPr>
          <a:lstStyle/>
          <a:p>
            <a:pPr marL="0" algn="l" hangingPunct="1">
              <a:spcBef>
                <a:spcPts val="448"/>
              </a:spcBef>
              <a:tabLst>
                <a:tab pos="0" algn="l"/>
                <a:tab pos="912599" algn="l"/>
                <a:tab pos="1825560" algn="l"/>
                <a:tab pos="2738160" algn="l"/>
                <a:tab pos="3651120" algn="l"/>
                <a:tab pos="4563720" algn="l"/>
                <a:tab pos="5476680" algn="l"/>
                <a:tab pos="6389640" algn="l"/>
                <a:tab pos="7302240" algn="l"/>
                <a:tab pos="8215200" algn="l"/>
                <a:tab pos="9127800" algn="l"/>
                <a:tab pos="10040760" algn="l"/>
                <a:tab pos="10953720" algn="l"/>
              </a:tabLst>
            </a:pPr>
            <a:endParaRPr lang="es-UY" sz="2810">
              <a:solidFill>
                <a:srgbClr val="000000"/>
              </a:solidFill>
              <a:latin typeface="Calibri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242963634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0EC7B534-3858-4E5B-843F-45ABA10BD941}" type="slidenum">
              <a:t>28</a:t>
            </a:fld>
            <a:endParaRPr lang="es-UY"/>
          </a:p>
        </p:txBody>
      </p:sp>
      <p:sp>
        <p:nvSpPr>
          <p:cNvPr id="2" name="Marcador de imagen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8075" y="801688"/>
            <a:ext cx="5345113" cy="4010025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Marcador de notas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8000" cy="4811760"/>
          </a:xfrm>
        </p:spPr>
        <p:txBody>
          <a:bodyPr vert="horz" compatLnSpc="1">
            <a:spAutoFit/>
          </a:bodyPr>
          <a:lstStyle/>
          <a:p>
            <a:pPr marL="0" algn="l" hangingPunct="1">
              <a:spcBef>
                <a:spcPts val="448"/>
              </a:spcBef>
              <a:tabLst>
                <a:tab pos="0" algn="l"/>
                <a:tab pos="912599" algn="l"/>
                <a:tab pos="1825560" algn="l"/>
                <a:tab pos="2738160" algn="l"/>
                <a:tab pos="3651120" algn="l"/>
                <a:tab pos="4563720" algn="l"/>
                <a:tab pos="5476680" algn="l"/>
                <a:tab pos="6389640" algn="l"/>
                <a:tab pos="7302240" algn="l"/>
                <a:tab pos="8215200" algn="l"/>
                <a:tab pos="9127800" algn="l"/>
                <a:tab pos="10040760" algn="l"/>
                <a:tab pos="10953720" algn="l"/>
              </a:tabLst>
            </a:pPr>
            <a:endParaRPr lang="es-UY" sz="2810">
              <a:solidFill>
                <a:srgbClr val="000000"/>
              </a:solidFill>
              <a:latin typeface="Calibri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266510057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1D41D77C-244C-441C-974F-A69F406639A5}" type="slidenum">
              <a:t>29</a:t>
            </a:fld>
            <a:endParaRPr lang="es-UY"/>
          </a:p>
        </p:txBody>
      </p:sp>
      <p:sp>
        <p:nvSpPr>
          <p:cNvPr id="2" name="Marcador de imagen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8075" y="801688"/>
            <a:ext cx="5345113" cy="4010025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Marcador de notas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8000" cy="4811760"/>
          </a:xfrm>
        </p:spPr>
        <p:txBody>
          <a:bodyPr vert="horz" compatLnSpc="1"/>
          <a:lstStyle/>
          <a:p>
            <a:pPr marL="0" algn="l" hangingPunct="1">
              <a:spcBef>
                <a:spcPts val="448"/>
              </a:spcBef>
              <a:tabLst>
                <a:tab pos="0" algn="l"/>
                <a:tab pos="912599" algn="l"/>
                <a:tab pos="1825560" algn="l"/>
                <a:tab pos="2738160" algn="l"/>
                <a:tab pos="3651120" algn="l"/>
                <a:tab pos="4563720" algn="l"/>
                <a:tab pos="5476680" algn="l"/>
                <a:tab pos="6389640" algn="l"/>
                <a:tab pos="7302240" algn="l"/>
                <a:tab pos="8215200" algn="l"/>
                <a:tab pos="9127800" algn="l"/>
                <a:tab pos="10040760" algn="l"/>
                <a:tab pos="10953720" algn="l"/>
              </a:tabLst>
            </a:pPr>
            <a:endParaRPr lang="es-UY" sz="2810">
              <a:solidFill>
                <a:srgbClr val="000000"/>
              </a:solidFill>
              <a:latin typeface="Calibri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251445585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9CABFECF-0572-47D3-BF0B-F8078C3520D2}" type="slidenum">
              <a:t>30</a:t>
            </a:fld>
            <a:endParaRPr lang="es-UY"/>
          </a:p>
        </p:txBody>
      </p:sp>
      <p:sp>
        <p:nvSpPr>
          <p:cNvPr id="2" name="Marcador de imagen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8075" y="801688"/>
            <a:ext cx="5345113" cy="4010025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Marcador de notas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8000" cy="4811760"/>
          </a:xfrm>
        </p:spPr>
        <p:txBody>
          <a:bodyPr vert="horz" compatLnSpc="1">
            <a:spAutoFit/>
          </a:bodyPr>
          <a:lstStyle/>
          <a:p>
            <a:pPr marL="0" algn="l" hangingPunct="1">
              <a:spcBef>
                <a:spcPts val="448"/>
              </a:spcBef>
              <a:tabLst>
                <a:tab pos="0" algn="l"/>
                <a:tab pos="912599" algn="l"/>
                <a:tab pos="1825560" algn="l"/>
                <a:tab pos="2738160" algn="l"/>
                <a:tab pos="3651120" algn="l"/>
                <a:tab pos="4563720" algn="l"/>
                <a:tab pos="5476680" algn="l"/>
                <a:tab pos="6389640" algn="l"/>
                <a:tab pos="7302240" algn="l"/>
                <a:tab pos="8215200" algn="l"/>
                <a:tab pos="9127800" algn="l"/>
                <a:tab pos="10040760" algn="l"/>
                <a:tab pos="10953720" algn="l"/>
              </a:tabLst>
            </a:pPr>
            <a:endParaRPr lang="es-UY" sz="2810">
              <a:solidFill>
                <a:srgbClr val="000000"/>
              </a:solidFill>
              <a:latin typeface="Calibri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901394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58E89196-EA69-4DC5-9FC1-70BFC179B2BE}" type="slidenum">
              <a:t>4</a:t>
            </a:fld>
            <a:endParaRPr lang="es-UY"/>
          </a:p>
        </p:txBody>
      </p:sp>
      <p:sp>
        <p:nvSpPr>
          <p:cNvPr id="2" name="Marcador de imagen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Marcador de nota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UY" sz="2810"/>
          </a:p>
        </p:txBody>
      </p:sp>
    </p:spTree>
    <p:extLst>
      <p:ext uri="{BB962C8B-B14F-4D97-AF65-F5344CB8AC3E}">
        <p14:creationId xmlns:p14="http://schemas.microsoft.com/office/powerpoint/2010/main" val="107750446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CB517978-E54E-4B46-B4A8-8B50F2A59317}" type="slidenum">
              <a:t>31</a:t>
            </a:fld>
            <a:endParaRPr lang="es-UY"/>
          </a:p>
        </p:txBody>
      </p:sp>
      <p:sp>
        <p:nvSpPr>
          <p:cNvPr id="2" name="Marcador de imagen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8075" y="801688"/>
            <a:ext cx="5345113" cy="4010025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Marcador de notas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8000" cy="4811760"/>
          </a:xfrm>
        </p:spPr>
        <p:txBody>
          <a:bodyPr vert="horz" compatLnSpc="1">
            <a:spAutoFit/>
          </a:bodyPr>
          <a:lstStyle/>
          <a:p>
            <a:pPr marL="0" algn="l" hangingPunct="1">
              <a:spcBef>
                <a:spcPts val="448"/>
              </a:spcBef>
              <a:tabLst>
                <a:tab pos="0" algn="l"/>
                <a:tab pos="912599" algn="l"/>
                <a:tab pos="1825560" algn="l"/>
                <a:tab pos="2738160" algn="l"/>
                <a:tab pos="3651120" algn="l"/>
                <a:tab pos="4563720" algn="l"/>
                <a:tab pos="5476680" algn="l"/>
                <a:tab pos="6389640" algn="l"/>
                <a:tab pos="7302240" algn="l"/>
                <a:tab pos="8215200" algn="l"/>
                <a:tab pos="9127800" algn="l"/>
                <a:tab pos="10040760" algn="l"/>
                <a:tab pos="10953720" algn="l"/>
              </a:tabLst>
            </a:pPr>
            <a:endParaRPr lang="es-UY" sz="2810">
              <a:solidFill>
                <a:srgbClr val="000000"/>
              </a:solidFill>
              <a:latin typeface="Calibri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348008091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97649428-CA1A-4AF5-A608-5EB5364E5A3D}" type="slidenum">
              <a:t>32</a:t>
            </a:fld>
            <a:endParaRPr lang="es-UY"/>
          </a:p>
        </p:txBody>
      </p:sp>
      <p:sp>
        <p:nvSpPr>
          <p:cNvPr id="2" name="Marcador de imagen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Marcador de nota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UY" sz="2810"/>
          </a:p>
        </p:txBody>
      </p:sp>
    </p:spTree>
    <p:extLst>
      <p:ext uri="{BB962C8B-B14F-4D97-AF65-F5344CB8AC3E}">
        <p14:creationId xmlns:p14="http://schemas.microsoft.com/office/powerpoint/2010/main" val="11477686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0BE51096-713F-48AA-A08C-DF115C36B1F2}" type="slidenum">
              <a:t>33</a:t>
            </a:fld>
            <a:endParaRPr lang="es-UY"/>
          </a:p>
        </p:txBody>
      </p:sp>
      <p:sp>
        <p:nvSpPr>
          <p:cNvPr id="2" name="Marcador de imagen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Marcador de nota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UY" sz="2810"/>
          </a:p>
        </p:txBody>
      </p:sp>
    </p:spTree>
    <p:extLst>
      <p:ext uri="{BB962C8B-B14F-4D97-AF65-F5344CB8AC3E}">
        <p14:creationId xmlns:p14="http://schemas.microsoft.com/office/powerpoint/2010/main" val="62109156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97649428-CA1A-4AF5-A608-5EB5364E5A3D}" type="slidenum">
              <a:t>34</a:t>
            </a:fld>
            <a:endParaRPr lang="es-UY"/>
          </a:p>
        </p:txBody>
      </p:sp>
      <p:sp>
        <p:nvSpPr>
          <p:cNvPr id="2" name="Marcador de imagen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Marcador de nota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UY" sz="2810"/>
          </a:p>
        </p:txBody>
      </p:sp>
    </p:spTree>
    <p:extLst>
      <p:ext uri="{BB962C8B-B14F-4D97-AF65-F5344CB8AC3E}">
        <p14:creationId xmlns:p14="http://schemas.microsoft.com/office/powerpoint/2010/main" val="184449265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97649428-CA1A-4AF5-A608-5EB5364E5A3D}" type="slidenum">
              <a:t>35</a:t>
            </a:fld>
            <a:endParaRPr lang="es-UY"/>
          </a:p>
        </p:txBody>
      </p:sp>
      <p:sp>
        <p:nvSpPr>
          <p:cNvPr id="2" name="Marcador de imagen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Marcador de nota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UY" sz="2810"/>
          </a:p>
        </p:txBody>
      </p:sp>
    </p:spTree>
    <p:extLst>
      <p:ext uri="{BB962C8B-B14F-4D97-AF65-F5344CB8AC3E}">
        <p14:creationId xmlns:p14="http://schemas.microsoft.com/office/powerpoint/2010/main" val="211817854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BBC61890-542F-4E1E-87EA-AE9524EC4C4F}" type="slidenum">
              <a:t>36</a:t>
            </a:fld>
            <a:endParaRPr lang="es-UY"/>
          </a:p>
        </p:txBody>
      </p:sp>
      <p:sp>
        <p:nvSpPr>
          <p:cNvPr id="2" name="Marcador de imagen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Marcador de notas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s-UY" sz="2810"/>
          </a:p>
        </p:txBody>
      </p:sp>
    </p:spTree>
    <p:extLst>
      <p:ext uri="{BB962C8B-B14F-4D97-AF65-F5344CB8AC3E}">
        <p14:creationId xmlns:p14="http://schemas.microsoft.com/office/powerpoint/2010/main" val="13078115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ECA6E3A3-B084-403E-94B2-9B36E507147D}" type="slidenum">
              <a:t>5</a:t>
            </a:fld>
            <a:endParaRPr lang="es-UY"/>
          </a:p>
        </p:txBody>
      </p:sp>
      <p:sp>
        <p:nvSpPr>
          <p:cNvPr id="2" name="Marcador de imagen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Marcador de nota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UY" sz="2810"/>
          </a:p>
        </p:txBody>
      </p:sp>
    </p:spTree>
    <p:extLst>
      <p:ext uri="{BB962C8B-B14F-4D97-AF65-F5344CB8AC3E}">
        <p14:creationId xmlns:p14="http://schemas.microsoft.com/office/powerpoint/2010/main" val="12674543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D6FBB941-2795-4979-9BDF-8CC98DB12D7B}" type="slidenum">
              <a:t>6</a:t>
            </a:fld>
            <a:endParaRPr lang="es-UY"/>
          </a:p>
        </p:txBody>
      </p:sp>
      <p:sp>
        <p:nvSpPr>
          <p:cNvPr id="2" name="Marcador de imagen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Marcador de nota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UY" sz="2810"/>
          </a:p>
        </p:txBody>
      </p:sp>
    </p:spTree>
    <p:extLst>
      <p:ext uri="{BB962C8B-B14F-4D97-AF65-F5344CB8AC3E}">
        <p14:creationId xmlns:p14="http://schemas.microsoft.com/office/powerpoint/2010/main" val="7801171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3A361260-292A-47BD-B992-194319429827}" type="slidenum">
              <a:t>7</a:t>
            </a:fld>
            <a:endParaRPr lang="es-UY"/>
          </a:p>
        </p:txBody>
      </p:sp>
      <p:sp>
        <p:nvSpPr>
          <p:cNvPr id="2" name="Marcador de imagen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Marcador de nota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UY" sz="2810"/>
          </a:p>
        </p:txBody>
      </p:sp>
    </p:spTree>
    <p:extLst>
      <p:ext uri="{BB962C8B-B14F-4D97-AF65-F5344CB8AC3E}">
        <p14:creationId xmlns:p14="http://schemas.microsoft.com/office/powerpoint/2010/main" val="25843662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AC2DB5C1-C5AA-471A-9F39-895A87DCA0CA}" type="slidenum">
              <a:t>8</a:t>
            </a:fld>
            <a:endParaRPr lang="es-UY"/>
          </a:p>
        </p:txBody>
      </p:sp>
      <p:sp>
        <p:nvSpPr>
          <p:cNvPr id="2" name="Marcador de imagen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Marcador de nota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UY" sz="2810"/>
          </a:p>
        </p:txBody>
      </p:sp>
    </p:spTree>
    <p:extLst>
      <p:ext uri="{BB962C8B-B14F-4D97-AF65-F5344CB8AC3E}">
        <p14:creationId xmlns:p14="http://schemas.microsoft.com/office/powerpoint/2010/main" val="15770794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DACBF092-4342-4830-BCD3-29E36F223A02}" type="slidenum">
              <a:t>9</a:t>
            </a:fld>
            <a:endParaRPr lang="es-UY"/>
          </a:p>
        </p:txBody>
      </p:sp>
      <p:sp>
        <p:nvSpPr>
          <p:cNvPr id="2" name="Marcador de imagen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Marcador de nota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UY" sz="2810"/>
          </a:p>
        </p:txBody>
      </p:sp>
    </p:spTree>
    <p:extLst>
      <p:ext uri="{BB962C8B-B14F-4D97-AF65-F5344CB8AC3E}">
        <p14:creationId xmlns:p14="http://schemas.microsoft.com/office/powerpoint/2010/main" val="13514571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DACBF092-4342-4830-BCD3-29E36F223A02}" type="slidenum">
              <a:t>10</a:t>
            </a:fld>
            <a:endParaRPr lang="es-UY"/>
          </a:p>
        </p:txBody>
      </p:sp>
      <p:sp>
        <p:nvSpPr>
          <p:cNvPr id="2" name="Marcador de imagen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Marcador de nota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UY" sz="2810"/>
          </a:p>
        </p:txBody>
      </p:sp>
    </p:spTree>
    <p:extLst>
      <p:ext uri="{BB962C8B-B14F-4D97-AF65-F5344CB8AC3E}">
        <p14:creationId xmlns:p14="http://schemas.microsoft.com/office/powerpoint/2010/main" val="255917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6388189-D154-4ABE-9E8B-3A3C13572648}" type="slidenum"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757904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0758F5B-5A7E-448A-9892-08D35D382376}" type="slidenum"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899215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35838" y="863600"/>
            <a:ext cx="2276475" cy="56086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503238" y="863600"/>
            <a:ext cx="6680200" cy="56086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E4AFAFB-8FB2-41A9-86DE-EB424DD26523}" type="slidenum"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025655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12C33C4-00E1-4B13-942B-763A9299BF72}" type="slidenum"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182186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36C8286-EED5-4C2E-B2B0-01B5D3A0A3CB}" type="slidenum"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296699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A46FA66-B8FC-4086-85FA-FB34DEA42F22}" type="slidenum"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46188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0548938" y="3290888"/>
            <a:ext cx="4459287" cy="43846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5160625" y="3290888"/>
            <a:ext cx="4459288" cy="43846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BFEE45F-8C68-45B6-838B-63D1F7A177DF}" type="slidenum"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156455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F036B88-5834-42FE-B070-C994C0594C1F}" type="slidenum"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761106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C5AA009-F6C7-4AB5-8B6D-A59D564A3835}" type="slidenum"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877121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CE17F60-5AB4-4E9D-A866-791738B880B0}" type="slidenum"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567850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8B46CE9-65BE-4990-B9DB-B46BF1C12FEB}" type="slidenum"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5655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74D687F-BEC2-49DB-AA1C-8999B920DB60}" type="slidenum"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56565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6CF2C12-E092-4F62-9EE3-DE1BB34A6333}" type="slidenum"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155384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A882582-DF5B-4F22-900C-DA37936D4C30}" type="slidenum"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483141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4841538" y="301625"/>
            <a:ext cx="4778375" cy="73739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14185900" cy="73739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CF54E51-DDAC-44A4-9726-28D136D470D0}" type="slidenum"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989035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333" y="-9334"/>
            <a:ext cx="10109072" cy="7578343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46403" y="2650553"/>
            <a:ext cx="6423553" cy="1814743"/>
          </a:xfrm>
        </p:spPr>
        <p:txBody>
          <a:bodyPr anchor="b">
            <a:noAutofit/>
          </a:bodyPr>
          <a:lstStyle>
            <a:lvl1pPr algn="r">
              <a:defRPr sz="5952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6403" y="4465295"/>
            <a:ext cx="6423553" cy="1209128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AC1A40C-B4D9-4D49-AAB4-1AF89580446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0863666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E5AF2A7-B353-4F53-8579-F3F2E5B48684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2851978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0" y="2977208"/>
            <a:ext cx="6997915" cy="2013467"/>
          </a:xfrm>
        </p:spPr>
        <p:txBody>
          <a:bodyPr anchor="b"/>
          <a:lstStyle>
            <a:lvl1pPr algn="l">
              <a:defRPr sz="4409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0673"/>
            <a:ext cx="6997915" cy="948432"/>
          </a:xfrm>
        </p:spPr>
        <p:txBody>
          <a:bodyPr anchor="t"/>
          <a:lstStyle>
            <a:lvl1pPr marL="0" indent="0" algn="l">
              <a:buNone/>
              <a:defRPr sz="220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A2374FC-178C-4FD8-9F43-764D6C263867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4593380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2" y="671971"/>
            <a:ext cx="6997914" cy="145593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2042" y="2381649"/>
            <a:ext cx="3404426" cy="4277832"/>
          </a:xfrm>
        </p:spPr>
        <p:txBody>
          <a:bodyPr>
            <a:normAutofit/>
          </a:bodyPr>
          <a:lstStyle>
            <a:lvl1pPr>
              <a:defRPr sz="1984"/>
            </a:lvl1pPr>
            <a:lvl2pPr>
              <a:defRPr sz="1764"/>
            </a:lvl2pPr>
            <a:lvl3pPr>
              <a:defRPr sz="1543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5529" y="2381651"/>
            <a:ext cx="3404427" cy="4277834"/>
          </a:xfrm>
        </p:spPr>
        <p:txBody>
          <a:bodyPr>
            <a:normAutofit/>
          </a:bodyPr>
          <a:lstStyle>
            <a:lvl1pPr>
              <a:defRPr sz="1984"/>
            </a:lvl1pPr>
            <a:lvl2pPr>
              <a:defRPr sz="1764"/>
            </a:lvl2pPr>
            <a:lvl3pPr>
              <a:defRPr sz="1543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4D7E286-A6E8-48F0-9991-0945C380E05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2620462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671971"/>
            <a:ext cx="6997913" cy="1455937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1" y="2382084"/>
            <a:ext cx="3407251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2041" y="3017307"/>
            <a:ext cx="3407251" cy="364217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62702" y="2382084"/>
            <a:ext cx="3407251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62702" y="3017307"/>
            <a:ext cx="3407251" cy="364217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FA84AF7-5B66-45DB-BE0C-45AE84C801A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6287496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671971"/>
            <a:ext cx="6997914" cy="145593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DD99CFF-706B-431D-8C51-DA498CEB753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0126219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E2E2476-B8D0-4ECA-8D4C-343FBF198A0C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26899332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3A20497-D109-4461-B32D-5887023EAC88}" type="slidenum"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015665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1651933"/>
            <a:ext cx="3075982" cy="1409272"/>
          </a:xfrm>
        </p:spPr>
        <p:txBody>
          <a:bodyPr anchor="b">
            <a:normAutofit/>
          </a:bodyPr>
          <a:lstStyle>
            <a:lvl1pPr>
              <a:defRPr sz="220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83" y="567610"/>
            <a:ext cx="3732871" cy="609187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2041" y="3061205"/>
            <a:ext cx="3075982" cy="2848876"/>
          </a:xfrm>
        </p:spPr>
        <p:txBody>
          <a:bodyPr>
            <a:normAutofit/>
          </a:bodyPr>
          <a:lstStyle>
            <a:lvl1pPr marL="0" indent="0">
              <a:buNone/>
              <a:defRPr sz="1543"/>
            </a:lvl1pPr>
            <a:lvl2pPr marL="377979" indent="0">
              <a:buNone/>
              <a:defRPr sz="1157"/>
            </a:lvl2pPr>
            <a:lvl3pPr marL="755957" indent="0">
              <a:buNone/>
              <a:defRPr sz="992"/>
            </a:lvl3pPr>
            <a:lvl4pPr marL="1133936" indent="0">
              <a:buNone/>
              <a:defRPr sz="827"/>
            </a:lvl4pPr>
            <a:lvl5pPr marL="1511915" indent="0">
              <a:buNone/>
              <a:defRPr sz="827"/>
            </a:lvl5pPr>
            <a:lvl6pPr marL="1889893" indent="0">
              <a:buNone/>
              <a:defRPr sz="827"/>
            </a:lvl6pPr>
            <a:lvl7pPr marL="2267872" indent="0">
              <a:buNone/>
              <a:defRPr sz="827"/>
            </a:lvl7pPr>
            <a:lvl8pPr marL="2645851" indent="0">
              <a:buNone/>
              <a:defRPr sz="827"/>
            </a:lvl8pPr>
            <a:lvl9pPr marL="3023829" indent="0">
              <a:buNone/>
              <a:defRPr sz="827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F424FF2-AB8C-41AE-B2FF-FE4A94708E51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8617034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5291772"/>
            <a:ext cx="6997914" cy="624724"/>
          </a:xfrm>
        </p:spPr>
        <p:txBody>
          <a:bodyPr anchor="b">
            <a:normAutofit/>
          </a:bodyPr>
          <a:lstStyle>
            <a:lvl1pPr algn="l">
              <a:defRPr sz="2646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2041" y="671971"/>
            <a:ext cx="6997914" cy="4239192"/>
          </a:xfrm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764"/>
            </a:lvl2pPr>
            <a:lvl3pPr marL="1007943" indent="0">
              <a:buNone/>
              <a:defRPr sz="176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2041" y="5916496"/>
            <a:ext cx="6997914" cy="742987"/>
          </a:xfrm>
        </p:spPr>
        <p:txBody>
          <a:bodyPr>
            <a:normAutofit/>
          </a:bodyPr>
          <a:lstStyle>
            <a:lvl1pPr marL="0" indent="0">
              <a:buNone/>
              <a:defRPr sz="132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17A4E3B-4C28-471E-A4B7-704A88EE1A93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960351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2" y="671971"/>
            <a:ext cx="6997914" cy="3751839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2" y="4927788"/>
            <a:ext cx="6997914" cy="1731695"/>
          </a:xfrm>
        </p:spPr>
        <p:txBody>
          <a:bodyPr anchor="ctr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DFCD4DB-5FDA-4CC2-B080-B13DC749F8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893013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257" y="671971"/>
            <a:ext cx="6694159" cy="3331857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13857" y="4003828"/>
            <a:ext cx="5974958" cy="41998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76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27788"/>
            <a:ext cx="6997915" cy="1731695"/>
          </a:xfrm>
        </p:spPr>
        <p:txBody>
          <a:bodyPr anchor="ctr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DFCD4DB-5FDA-4CC2-B080-B13DC749F8A4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32156" y="871246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38870" y="3181894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922462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0" y="2129659"/>
            <a:ext cx="6997915" cy="2861014"/>
          </a:xfrm>
        </p:spPr>
        <p:txBody>
          <a:bodyPr anchor="b">
            <a:normAutofit/>
          </a:bodyPr>
          <a:lstStyle>
            <a:lvl1pPr algn="l">
              <a:defRPr sz="485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0673"/>
            <a:ext cx="6997915" cy="166881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DFCD4DB-5FDA-4CC2-B080-B13DC749F8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92395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257" y="671971"/>
            <a:ext cx="6694159" cy="3331857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2038" y="4423810"/>
            <a:ext cx="6997916" cy="56686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6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0673"/>
            <a:ext cx="6997915" cy="166881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DFCD4DB-5FDA-4CC2-B080-B13DC749F8A4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32156" y="871246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38870" y="3181894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048257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930" y="671971"/>
            <a:ext cx="6991025" cy="3331857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2038" y="4423810"/>
            <a:ext cx="6997916" cy="56686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6">
                <a:solidFill>
                  <a:schemeClr val="accent1"/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0673"/>
            <a:ext cx="6997915" cy="166881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DFCD4DB-5FDA-4CC2-B080-B13DC749F8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31776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D718B74-F644-4A2A-BD7F-B0987939F050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10601197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9572" y="671972"/>
            <a:ext cx="1079072" cy="5788752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2041" y="671972"/>
            <a:ext cx="5727155" cy="578875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8E1A7C5-BF9B-4720-9B94-9A68D5FE2CF9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984447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539750" y="2087563"/>
            <a:ext cx="4459288" cy="43846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151438" y="2087563"/>
            <a:ext cx="4460875" cy="43846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A3D77AC-8BA4-4515-BA88-5B3EA397BA02}" type="slidenum"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19855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395CB09-A1BD-484D-8C35-B10CD30CB127}" type="slidenum"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915264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DDA89B9-07F0-41A2-9F81-CC09FF5E199B}" type="slidenum"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116649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B791391-9D15-42AD-B8D6-E782B70786FB}" type="slidenum"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239634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376E259-5764-45E5-B463-B3DA99C246FE}" type="slidenum"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343110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4393B30-C689-4DED-B11A-1B2CE626BA7B}" type="slidenum"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930352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 txBox="1">
            <a:spLocks noGrp="1"/>
          </p:cNvSpPr>
          <p:nvPr>
            <p:ph type="title"/>
          </p:nvPr>
        </p:nvSpPr>
        <p:spPr>
          <a:xfrm>
            <a:off x="503999" y="864000"/>
            <a:ext cx="9071640" cy="843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es-UY"/>
          </a:p>
        </p:txBody>
      </p:sp>
      <p:sp>
        <p:nvSpPr>
          <p:cNvPr id="3" name="Marcador de texto 2"/>
          <p:cNvSpPr txBox="1">
            <a:spLocks noGrp="1"/>
          </p:cNvSpPr>
          <p:nvPr>
            <p:ph type="body" idx="1"/>
          </p:nvPr>
        </p:nvSpPr>
        <p:spPr>
          <a:xfrm>
            <a:off x="540360" y="208800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fecha 3"/>
          <p:cNvSpPr txBox="1">
            <a:spLocks noGrp="1"/>
          </p:cNvSpPr>
          <p:nvPr>
            <p:ph type="dt" sz="half" idx="2"/>
          </p:nvPr>
        </p:nvSpPr>
        <p:spPr>
          <a:xfrm>
            <a:off x="503999" y="7020000"/>
            <a:ext cx="2348280" cy="388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lvl="0" rtl="0" hangingPunct="0">
              <a:buNone/>
              <a:tabLst/>
              <a:defRPr lang="es-UY" sz="1400" kern="1200">
                <a:latin typeface="Times New Roman" pitchFamily="18"/>
                <a:ea typeface="DejaVu Sans" pitchFamily="2"/>
                <a:cs typeface="Tahoma" pitchFamily="2"/>
              </a:defRPr>
            </a:lvl1pPr>
          </a:lstStyle>
          <a:p>
            <a:pPr lvl="0"/>
            <a:endParaRPr lang="es-UY"/>
          </a:p>
        </p:txBody>
      </p:sp>
      <p:sp>
        <p:nvSpPr>
          <p:cNvPr id="5" name="Marcador de pie de página 4"/>
          <p:cNvSpPr txBox="1">
            <a:spLocks noGrp="1"/>
          </p:cNvSpPr>
          <p:nvPr>
            <p:ph type="ftr" sz="quarter" idx="3"/>
          </p:nvPr>
        </p:nvSpPr>
        <p:spPr>
          <a:xfrm>
            <a:off x="3420000" y="594000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lvl="0" algn="ctr" rtl="0" hangingPunct="0">
              <a:buNone/>
              <a:tabLst/>
              <a:defRPr lang="es-UY" sz="1400" kern="1200">
                <a:latin typeface="Times New Roman" pitchFamily="18"/>
                <a:ea typeface="DejaVu Sans" pitchFamily="2"/>
                <a:cs typeface="Tahoma" pitchFamily="2"/>
              </a:defRPr>
            </a:lvl1pPr>
          </a:lstStyle>
          <a:p>
            <a:pPr lvl="0"/>
            <a:endParaRPr lang="es-UY"/>
          </a:p>
        </p:txBody>
      </p:sp>
      <p:sp>
        <p:nvSpPr>
          <p:cNvPr id="6" name="Marcador de número de diapositiva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lvl="0" algn="r" rtl="0" hangingPunct="0">
              <a:buNone/>
              <a:tabLst/>
              <a:defRPr lang="es-UY" sz="1400" kern="1200">
                <a:latin typeface="Times New Roman" pitchFamily="18"/>
                <a:ea typeface="DejaVu Sans" pitchFamily="2"/>
                <a:cs typeface="Tahoma" pitchFamily="2"/>
              </a:defRPr>
            </a:lvl1pPr>
          </a:lstStyle>
          <a:p>
            <a:pPr lvl="0"/>
            <a:fld id="{2DFCD4DB-5FDA-4CC2-B080-B13DC749F8A4}" type="slidenum">
              <a:t>‹Nº›</a:t>
            </a:fld>
            <a:endParaRPr lang="es-UY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13">
            <a:lum bright="-50000"/>
            <a:alphaModFix/>
          </a:blip>
          <a:srcRect/>
          <a:stretch>
            <a:fillRect/>
          </a:stretch>
        </p:blipFill>
        <p:spPr>
          <a:xfrm>
            <a:off x="185040" y="180000"/>
            <a:ext cx="9714959" cy="706788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es-UY" sz="4400" b="1" i="0" u="none" strike="noStrike" kern="1200">
          <a:ln>
            <a:noFill/>
          </a:ln>
          <a:solidFill>
            <a:srgbClr val="000000"/>
          </a:solidFill>
          <a:latin typeface="Arial" pitchFamily="34"/>
          <a:ea typeface="SimSun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417"/>
        </a:spcAft>
        <a:tabLst/>
        <a:defRPr lang="es-UY" sz="3200" b="0" i="0" u="none" strike="noStrike" kern="1200">
          <a:ln>
            <a:noFill/>
          </a:ln>
          <a:latin typeface="Arial" pitchFamily="18"/>
          <a:ea typeface="SimSun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3478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es-UY"/>
          </a:p>
        </p:txBody>
      </p:sp>
      <p:sp>
        <p:nvSpPr>
          <p:cNvPr id="3" name="Marcador de texto 2"/>
          <p:cNvSpPr txBox="1">
            <a:spLocks noGrp="1"/>
          </p:cNvSpPr>
          <p:nvPr>
            <p:ph type="body" idx="1"/>
          </p:nvPr>
        </p:nvSpPr>
        <p:spPr>
          <a:xfrm>
            <a:off x="10548360" y="3290759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fecha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es-UY" sz="1400" kern="1200">
                <a:latin typeface="Times New Roman" pitchFamily="18"/>
                <a:ea typeface="DejaVu Sans" pitchFamily="2"/>
                <a:cs typeface="Tahoma" pitchFamily="2"/>
              </a:defRPr>
            </a:lvl1pPr>
          </a:lstStyle>
          <a:p>
            <a:pPr lvl="0"/>
            <a:endParaRPr lang="es-UY"/>
          </a:p>
        </p:txBody>
      </p:sp>
      <p:sp>
        <p:nvSpPr>
          <p:cNvPr id="5" name="Marcador de pie de página 4"/>
          <p:cNvSpPr txBox="1">
            <a:spLocks noGrp="1"/>
          </p:cNvSpPr>
          <p:nvPr>
            <p:ph type="ftr" sz="quarter" idx="3"/>
          </p:nvPr>
        </p:nvSpPr>
        <p:spPr>
          <a:xfrm>
            <a:off x="3465000" y="649872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ctr" rtl="0" hangingPunct="0">
              <a:buNone/>
              <a:tabLst/>
              <a:defRPr lang="es-UY" sz="1400" kern="1200">
                <a:latin typeface="Times New Roman" pitchFamily="18"/>
                <a:ea typeface="DejaVu Sans" pitchFamily="2"/>
                <a:cs typeface="Tahoma" pitchFamily="2"/>
              </a:defRPr>
            </a:lvl1pPr>
          </a:lstStyle>
          <a:p>
            <a:pPr lvl="0"/>
            <a:endParaRPr lang="es-UY"/>
          </a:p>
        </p:txBody>
      </p:sp>
      <p:sp>
        <p:nvSpPr>
          <p:cNvPr id="6" name="Marcador de número de diapositiva 5"/>
          <p:cNvSpPr txBox="1">
            <a:spLocks noGrp="1"/>
          </p:cNvSpPr>
          <p:nvPr>
            <p:ph type="sldNum" sz="quarter" idx="4"/>
          </p:nvPr>
        </p:nvSpPr>
        <p:spPr>
          <a:xfrm>
            <a:off x="7191720" y="666000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es-UY" sz="1400" kern="1200">
                <a:latin typeface="Times New Roman" pitchFamily="18"/>
                <a:ea typeface="DejaVu Sans" pitchFamily="2"/>
                <a:cs typeface="Tahoma" pitchFamily="2"/>
              </a:defRPr>
            </a:lvl1pPr>
          </a:lstStyle>
          <a:p>
            <a:pPr lvl="0"/>
            <a:fld id="{88F6550B-9682-4215-A50B-3CD1CD0FB21D}" type="slidenum">
              <a:t>‹Nº›</a:t>
            </a:fld>
            <a:endParaRPr lang="es-UY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13">
            <a:lum bright="-50000"/>
            <a:alphaModFix/>
          </a:blip>
          <a:srcRect/>
          <a:stretch>
            <a:fillRect/>
          </a:stretch>
        </p:blipFill>
        <p:spPr>
          <a:xfrm>
            <a:off x="185040" y="180000"/>
            <a:ext cx="9714959" cy="706788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es-UY" sz="4400" b="0" i="0" u="none" strike="noStrike" kern="1200">
          <a:ln>
            <a:noFill/>
          </a:ln>
          <a:latin typeface="Arial" pitchFamily="18"/>
          <a:ea typeface="Arial Unicode MS" pitchFamily="2"/>
          <a:cs typeface="Arial Unicode MS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417"/>
        </a:spcAft>
        <a:tabLst/>
        <a:defRPr lang="es-UY" sz="3200" b="0" i="0" u="none" strike="noStrike" kern="1200">
          <a:ln>
            <a:noFill/>
          </a:ln>
          <a:latin typeface="Arial" pitchFamily="18"/>
          <a:ea typeface="Arial Unicode MS" pitchFamily="2"/>
          <a:cs typeface="Arial Unicode MS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334" y="-9334"/>
            <a:ext cx="10109073" cy="7578343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2041" y="671971"/>
            <a:ext cx="6997913" cy="14559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1" y="2381651"/>
            <a:ext cx="6997914" cy="42778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58922" y="6659484"/>
            <a:ext cx="75420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2041" y="6659484"/>
            <a:ext cx="509650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808" y="6659484"/>
            <a:ext cx="56514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accent1"/>
                </a:solidFill>
              </a:defRPr>
            </a:lvl1pPr>
          </a:lstStyle>
          <a:p>
            <a:pPr lvl="0"/>
            <a:fld id="{2DFCD4DB-5FDA-4CC2-B080-B13DC749F8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9022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  <p:sldLayoutId id="2147483926" r:id="rId12"/>
    <p:sldLayoutId id="2147483927" r:id="rId13"/>
    <p:sldLayoutId id="2147483928" r:id="rId14"/>
    <p:sldLayoutId id="2147483929" r:id="rId15"/>
    <p:sldLayoutId id="2147483930" r:id="rId16"/>
  </p:sldLayoutIdLst>
  <p:txStyles>
    <p:titleStyle>
      <a:lvl1pPr algn="l" defTabSz="503972" rtl="0" eaLnBrk="1" latinLnBrk="0" hangingPunct="1">
        <a:spcBef>
          <a:spcPct val="0"/>
        </a:spcBef>
        <a:buNone/>
        <a:defRPr sz="3968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7979" indent="-377979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8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18954" indent="-314982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6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59929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54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763900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67872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71844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75815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779787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283758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8.jp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2.png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6.jp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9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9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9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9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9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sa/3.0/deed.es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9.xml"/><Relationship Id="rId5" Type="http://schemas.openxmlformats.org/officeDocument/2006/relationships/hyperlink" Target="http://es.slideshare.net/CreativeCommonsUruguay" TargetMode="External"/><Relationship Id="rId4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974558" y="918160"/>
            <a:ext cx="7218947" cy="29680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503972" rtl="0" eaLnBrk="1" latinLnBrk="0" hangingPunct="1">
              <a:spcBef>
                <a:spcPct val="0"/>
              </a:spcBef>
              <a:buNone/>
              <a:defRPr sz="3968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s-UY" dirty="0" smtClean="0"/>
          </a:p>
          <a:p>
            <a:r>
              <a:rPr lang="es-UY" dirty="0" smtClean="0">
                <a:latin typeface="Century Gothic" panose="020B0502020202020204" pitchFamily="34" charset="0"/>
              </a:rPr>
              <a:t>Acceso </a:t>
            </a:r>
            <a:r>
              <a:rPr lang="es-UY" dirty="0" smtClean="0">
                <a:latin typeface="Century Gothic" panose="020B0502020202020204" pitchFamily="34" charset="0"/>
              </a:rPr>
              <a:t>Abierto y </a:t>
            </a:r>
            <a:endParaRPr lang="es-UY" dirty="0" smtClean="0">
              <a:latin typeface="Century Gothic" panose="020B0502020202020204" pitchFamily="34" charset="0"/>
            </a:endParaRPr>
          </a:p>
          <a:p>
            <a:r>
              <a:rPr lang="es-UY" dirty="0" smtClean="0">
                <a:latin typeface="Century Gothic" panose="020B0502020202020204" pitchFamily="34" charset="0"/>
              </a:rPr>
              <a:t>Licencias </a:t>
            </a:r>
            <a:r>
              <a:rPr lang="es-UY" dirty="0" err="1" smtClean="0">
                <a:latin typeface="Century Gothic" panose="020B0502020202020204" pitchFamily="34" charset="0"/>
              </a:rPr>
              <a:t>Creative</a:t>
            </a:r>
            <a:r>
              <a:rPr lang="es-UY" dirty="0" smtClean="0">
                <a:latin typeface="Century Gothic" panose="020B0502020202020204" pitchFamily="34" charset="0"/>
              </a:rPr>
              <a:t> </a:t>
            </a:r>
            <a:r>
              <a:rPr lang="es-UY" dirty="0" err="1" smtClean="0">
                <a:latin typeface="Century Gothic" panose="020B0502020202020204" pitchFamily="34" charset="0"/>
              </a:rPr>
              <a:t>Commons</a:t>
            </a:r>
            <a:endParaRPr lang="es-UY" dirty="0" smtClean="0">
              <a:latin typeface="Century Gothic" panose="020B0502020202020204" pitchFamily="34" charset="0"/>
            </a:endParaRPr>
          </a:p>
          <a:p>
            <a:endParaRPr lang="es-UY" dirty="0"/>
          </a:p>
        </p:txBody>
      </p:sp>
      <p:sp>
        <p:nvSpPr>
          <p:cNvPr id="3" name="CuadroTexto 2"/>
          <p:cNvSpPr txBox="1"/>
          <p:nvPr/>
        </p:nvSpPr>
        <p:spPr>
          <a:xfrm>
            <a:off x="3982453" y="6087979"/>
            <a:ext cx="45238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Century Gothic" panose="020B0502020202020204" pitchFamily="34" charset="0"/>
              </a:rPr>
              <a:t>Biblioteca. Facultad de Odontología, Universidad de la República</a:t>
            </a:r>
            <a:endParaRPr lang="es-E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17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925429" y="289594"/>
            <a:ext cx="7821529" cy="937627"/>
          </a:xfrm>
        </p:spPr>
        <p:txBody>
          <a:bodyPr>
            <a:normAutofit fontScale="90000"/>
          </a:bodyPr>
          <a:lstStyle/>
          <a:p>
            <a:pPr lvl="0"/>
            <a:r>
              <a:rPr lang="es-UY" sz="3200" dirty="0"/>
              <a:t>Vía dorada: Revistas de acceso </a:t>
            </a:r>
            <a:r>
              <a:rPr lang="es-UY" sz="3200" dirty="0" smtClean="0"/>
              <a:t>abierto</a:t>
            </a:r>
            <a:br>
              <a:rPr lang="es-UY" sz="3200" dirty="0" smtClean="0"/>
            </a:br>
            <a:r>
              <a:rPr lang="es-UY" sz="3200" dirty="0"/>
              <a:t/>
            </a:r>
            <a:br>
              <a:rPr lang="es-UY" sz="3200" dirty="0"/>
            </a:br>
            <a:endParaRPr lang="es-UY" sz="3200" dirty="0"/>
          </a:p>
        </p:txBody>
      </p:sp>
      <p:sp>
        <p:nvSpPr>
          <p:cNvPr id="3" name="Marcador de texto 2"/>
          <p:cNvSpPr txBox="1">
            <a:spLocks noGrp="1"/>
          </p:cNvSpPr>
          <p:nvPr>
            <p:ph type="body" idx="4294967295"/>
          </p:nvPr>
        </p:nvSpPr>
        <p:spPr>
          <a:xfrm>
            <a:off x="300205" y="1612732"/>
            <a:ext cx="8348662" cy="949325"/>
          </a:xfrm>
        </p:spPr>
        <p:txBody>
          <a:bodyPr>
            <a:noAutofit/>
          </a:bodyPr>
          <a:lstStyle/>
          <a:p>
            <a:pPr lvl="1">
              <a:buSzPct val="45000"/>
              <a:buFont typeface="StarSymbol"/>
              <a:buChar char="●"/>
            </a:pPr>
            <a:r>
              <a:rPr lang="es-UY" sz="2180" dirty="0" smtClean="0"/>
              <a:t>En 2009 se firmó un decreto en Estados Unidos que todas las investigaciones realizadas con fondos públicos debían ser publicadas en revistas de acceso abierto</a:t>
            </a:r>
          </a:p>
          <a:p>
            <a:pPr lvl="1">
              <a:buSzPct val="45000"/>
              <a:buFont typeface="StarSymbol"/>
              <a:buChar char="●"/>
            </a:pPr>
            <a:r>
              <a:rPr lang="es-UY" sz="2180" dirty="0" smtClean="0"/>
              <a:t>En Inglaterra se firmó en 2011 un sistema similar</a:t>
            </a:r>
          </a:p>
          <a:p>
            <a:pPr lvl="1">
              <a:buSzPct val="45000"/>
              <a:buFont typeface="StarSymbol"/>
              <a:buChar char="●"/>
            </a:pPr>
            <a:r>
              <a:rPr lang="es-UY" sz="2180" dirty="0" smtClean="0"/>
              <a:t>En 2018 la Unión Europea lanzó el programa </a:t>
            </a:r>
            <a:r>
              <a:rPr lang="es-UY" sz="2180" i="1" dirty="0" err="1" smtClean="0"/>
              <a:t>Horizon</a:t>
            </a:r>
            <a:r>
              <a:rPr lang="es-UY" sz="2180" i="1" dirty="0" smtClean="0"/>
              <a:t> </a:t>
            </a:r>
            <a:r>
              <a:rPr lang="es-UY" sz="2180" i="1" dirty="0" err="1" smtClean="0"/>
              <a:t>Europe</a:t>
            </a:r>
            <a:r>
              <a:rPr lang="es-UY" sz="2180" dirty="0" smtClean="0"/>
              <a:t> que se implementará a partir de 2021 donde se busca apoyar a los investigadores científicos y entre otras cosas se estipula que no se pagará por </a:t>
            </a:r>
            <a:r>
              <a:rPr lang="es-UY" sz="2180" dirty="0" err="1" smtClean="0"/>
              <a:t>APCs</a:t>
            </a:r>
            <a:r>
              <a:rPr lang="es-UY" sz="2180" dirty="0" smtClean="0"/>
              <a:t> a los fondos públicos para investigación</a:t>
            </a:r>
            <a:r>
              <a:rPr lang="es-UY" sz="2180" baseline="30000" dirty="0" smtClean="0"/>
              <a:t>1</a:t>
            </a:r>
          </a:p>
          <a:p>
            <a:pPr marL="503972" lvl="1" indent="0">
              <a:buSzPct val="45000"/>
              <a:buNone/>
            </a:pPr>
            <a:endParaRPr lang="es-UY" sz="2180" dirty="0" smtClean="0"/>
          </a:p>
        </p:txBody>
      </p:sp>
      <p:sp>
        <p:nvSpPr>
          <p:cNvPr id="4" name="CuadroTexto 3"/>
          <p:cNvSpPr txBox="1"/>
          <p:nvPr/>
        </p:nvSpPr>
        <p:spPr>
          <a:xfrm>
            <a:off x="925429" y="7190343"/>
            <a:ext cx="75327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 smtClean="0"/>
              <a:t>1.http</a:t>
            </a:r>
            <a:r>
              <a:rPr lang="es-ES" sz="1100" dirty="0"/>
              <a:t>://www.europarl.europa.eu/RegData/etudes/BRIE/2018/628254/EPRS_BRI(2018)628254_EN.pdf</a:t>
            </a:r>
          </a:p>
        </p:txBody>
      </p:sp>
    </p:spTree>
    <p:extLst>
      <p:ext uri="{BB962C8B-B14F-4D97-AF65-F5344CB8AC3E}">
        <p14:creationId xmlns:p14="http://schemas.microsoft.com/office/powerpoint/2010/main" val="1932287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925429" y="289594"/>
            <a:ext cx="7821529" cy="937627"/>
          </a:xfrm>
        </p:spPr>
        <p:txBody>
          <a:bodyPr>
            <a:normAutofit fontScale="90000"/>
          </a:bodyPr>
          <a:lstStyle/>
          <a:p>
            <a:pPr lvl="0"/>
            <a:r>
              <a:rPr lang="es-UY" sz="3200" dirty="0"/>
              <a:t>Vía dorada: Revistas de acceso </a:t>
            </a:r>
            <a:r>
              <a:rPr lang="es-UY" sz="3200" dirty="0" smtClean="0"/>
              <a:t>abierto</a:t>
            </a:r>
            <a:br>
              <a:rPr lang="es-UY" sz="3200" dirty="0" smtClean="0"/>
            </a:br>
            <a:r>
              <a:rPr lang="es-UY" sz="3200" dirty="0" smtClean="0"/>
              <a:t>¿Qué tener en cuenta?</a:t>
            </a:r>
            <a:endParaRPr lang="es-UY" sz="3200" dirty="0"/>
          </a:p>
        </p:txBody>
      </p:sp>
      <p:sp>
        <p:nvSpPr>
          <p:cNvPr id="3" name="Marcador de texto 2"/>
          <p:cNvSpPr txBox="1">
            <a:spLocks noGrp="1"/>
          </p:cNvSpPr>
          <p:nvPr>
            <p:ph type="body" idx="4294967295"/>
          </p:nvPr>
        </p:nvSpPr>
        <p:spPr>
          <a:xfrm>
            <a:off x="1022100" y="1781175"/>
            <a:ext cx="8348662" cy="949325"/>
          </a:xfrm>
        </p:spPr>
        <p:txBody>
          <a:bodyPr>
            <a:noAutofit/>
          </a:bodyPr>
          <a:lstStyle/>
          <a:p>
            <a:pPr lvl="0">
              <a:buSzPct val="45000"/>
              <a:buFont typeface="StarSymbol"/>
              <a:buChar char="●"/>
            </a:pPr>
            <a:r>
              <a:rPr lang="es-UY" sz="2400" dirty="0" smtClean="0"/>
              <a:t>Cuando se quiere elegir la revista donde publicar</a:t>
            </a:r>
          </a:p>
          <a:p>
            <a:pPr lvl="1">
              <a:buSzPct val="45000"/>
              <a:buFont typeface="StarSymbol"/>
              <a:buChar char="●"/>
            </a:pPr>
            <a:r>
              <a:rPr lang="es-UY" sz="2180" dirty="0" smtClean="0"/>
              <a:t>Buscar en portales como Sherpa-Romeo información sobre la revista</a:t>
            </a:r>
          </a:p>
          <a:p>
            <a:pPr lvl="1">
              <a:buSzPct val="45000"/>
              <a:buFont typeface="StarSymbol"/>
              <a:buChar char="●"/>
            </a:pPr>
            <a:r>
              <a:rPr lang="es-UY" sz="2180" dirty="0" smtClean="0"/>
              <a:t>Revisar en qué portales la revista está siendo indizada</a:t>
            </a:r>
          </a:p>
          <a:p>
            <a:pPr lvl="1">
              <a:buSzPct val="45000"/>
              <a:buFont typeface="StarSymbol"/>
              <a:buChar char="●"/>
            </a:pPr>
            <a:r>
              <a:rPr lang="es-UY" sz="2180" dirty="0" smtClean="0"/>
              <a:t>¿Utiliza alguna métrica para medir impacto?</a:t>
            </a:r>
          </a:p>
          <a:p>
            <a:pPr lvl="1">
              <a:buSzPct val="45000"/>
              <a:buFont typeface="StarSymbol"/>
              <a:buChar char="●"/>
            </a:pPr>
            <a:r>
              <a:rPr lang="es-UY" sz="2180" dirty="0" smtClean="0"/>
              <a:t>¿Qué referencias pide que se citen?</a:t>
            </a:r>
          </a:p>
          <a:p>
            <a:pPr lvl="1">
              <a:buSzPct val="45000"/>
              <a:buFont typeface="StarSymbol"/>
              <a:buChar char="●"/>
            </a:pPr>
            <a:r>
              <a:rPr lang="es-UY" sz="2180" dirty="0" smtClean="0"/>
              <a:t>Cesión de derechos</a:t>
            </a:r>
          </a:p>
          <a:p>
            <a:pPr lvl="1">
              <a:buSzPct val="45000"/>
              <a:buFont typeface="StarSymbol"/>
              <a:buChar char="●"/>
            </a:pPr>
            <a:r>
              <a:rPr lang="es-UY" sz="2180" dirty="0" smtClean="0"/>
              <a:t>Si cobra </a:t>
            </a:r>
            <a:r>
              <a:rPr lang="es-UY" sz="2180" dirty="0" err="1" smtClean="0"/>
              <a:t>Articles</a:t>
            </a:r>
            <a:r>
              <a:rPr lang="es-UY" sz="2180" dirty="0" smtClean="0"/>
              <a:t> </a:t>
            </a:r>
            <a:r>
              <a:rPr lang="es-UY" sz="2180" dirty="0" err="1" smtClean="0"/>
              <a:t>Processing</a:t>
            </a:r>
            <a:r>
              <a:rPr lang="es-UY" sz="2180" dirty="0" smtClean="0"/>
              <a:t> </a:t>
            </a:r>
            <a:r>
              <a:rPr lang="es-UY" sz="2180" dirty="0" err="1" smtClean="0"/>
              <a:t>Charges</a:t>
            </a:r>
            <a:r>
              <a:rPr lang="es-UY" sz="2180" dirty="0" smtClean="0"/>
              <a:t> (</a:t>
            </a:r>
            <a:r>
              <a:rPr lang="es-UY" sz="2180" dirty="0" err="1" smtClean="0"/>
              <a:t>APCs</a:t>
            </a:r>
            <a:r>
              <a:rPr lang="es-UY" sz="2180" dirty="0" smtClean="0"/>
              <a:t>)</a:t>
            </a:r>
          </a:p>
          <a:p>
            <a:pPr lvl="1">
              <a:buSzPct val="45000"/>
              <a:buFont typeface="StarSymbol"/>
              <a:buChar char="●"/>
            </a:pPr>
            <a:r>
              <a:rPr lang="es-UY" sz="2180" dirty="0" smtClean="0"/>
              <a:t>Revistas depredadoras</a:t>
            </a:r>
          </a:p>
          <a:p>
            <a:pPr marL="503972" lvl="1" indent="0">
              <a:buSzPct val="45000"/>
              <a:buNone/>
            </a:pPr>
            <a:endParaRPr lang="es-UY" sz="2180" dirty="0"/>
          </a:p>
          <a:p>
            <a:pPr marL="503972" lvl="1" indent="0">
              <a:buSzPct val="45000"/>
              <a:buNone/>
            </a:pPr>
            <a:endParaRPr lang="es-UY" sz="2180" dirty="0" smtClean="0"/>
          </a:p>
        </p:txBody>
      </p:sp>
    </p:spTree>
    <p:extLst>
      <p:ext uri="{BB962C8B-B14F-4D97-AF65-F5344CB8AC3E}">
        <p14:creationId xmlns:p14="http://schemas.microsoft.com/office/powerpoint/2010/main" val="2710682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853239" y="197435"/>
            <a:ext cx="8156575" cy="1238250"/>
          </a:xfrm>
        </p:spPr>
        <p:txBody>
          <a:bodyPr>
            <a:normAutofit/>
          </a:bodyPr>
          <a:lstStyle/>
          <a:p>
            <a:pPr lvl="0"/>
            <a:r>
              <a:rPr lang="es-UY" sz="3200" dirty="0"/>
              <a:t>Vía dorada: Revistas de acceso </a:t>
            </a:r>
            <a:r>
              <a:rPr lang="es-UY" sz="3200" dirty="0" smtClean="0"/>
              <a:t>abierto</a:t>
            </a:r>
            <a:br>
              <a:rPr lang="es-UY" sz="3200" dirty="0" smtClean="0"/>
            </a:br>
            <a:r>
              <a:rPr lang="es-UY" sz="3200" dirty="0" smtClean="0"/>
              <a:t>¿Qué tener en cuenta?</a:t>
            </a:r>
            <a:endParaRPr lang="es-UY" sz="3200" dirty="0"/>
          </a:p>
        </p:txBody>
      </p:sp>
      <p:sp>
        <p:nvSpPr>
          <p:cNvPr id="3" name="Marcador de texto 2"/>
          <p:cNvSpPr txBox="1">
            <a:spLocks noGrp="1"/>
          </p:cNvSpPr>
          <p:nvPr>
            <p:ph type="body" idx="4294967295"/>
          </p:nvPr>
        </p:nvSpPr>
        <p:spPr>
          <a:xfrm>
            <a:off x="480679" y="1781175"/>
            <a:ext cx="8348662" cy="949325"/>
          </a:xfrm>
        </p:spPr>
        <p:txBody>
          <a:bodyPr>
            <a:noAutofit/>
          </a:bodyPr>
          <a:lstStyle/>
          <a:p>
            <a:pPr lvl="1">
              <a:buSzPct val="45000"/>
              <a:buFont typeface="StarSymbol"/>
              <a:buChar char="●"/>
            </a:pPr>
            <a:r>
              <a:rPr lang="es-UY" sz="2180" dirty="0" smtClean="0"/>
              <a:t>Buscar en portales como Sherpa-Romeo o DOAJ información sobre la revista</a:t>
            </a:r>
          </a:p>
          <a:p>
            <a:pPr marL="503972" lvl="1" indent="0">
              <a:buSzPct val="45000"/>
              <a:buNone/>
            </a:pPr>
            <a:endParaRPr lang="es-UY" sz="2180" dirty="0" smtClean="0"/>
          </a:p>
          <a:p>
            <a:pPr marL="503972" lvl="1" indent="0">
              <a:buSzPct val="45000"/>
              <a:buNone/>
            </a:pPr>
            <a:endParaRPr lang="es-UY" sz="2180" dirty="0"/>
          </a:p>
          <a:p>
            <a:pPr marL="503972" lvl="1" indent="0">
              <a:buSzPct val="45000"/>
              <a:buNone/>
            </a:pPr>
            <a:endParaRPr lang="es-UY" sz="2180" dirty="0"/>
          </a:p>
          <a:p>
            <a:pPr marL="503972" lvl="1" indent="0">
              <a:buSzPct val="45000"/>
              <a:buNone/>
            </a:pPr>
            <a:endParaRPr lang="es-UY" sz="2180" dirty="0" smtClean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101" y="2733090"/>
            <a:ext cx="4267200" cy="6858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0101" y="3818940"/>
            <a:ext cx="7134225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080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660734" y="301625"/>
            <a:ext cx="8156575" cy="1238250"/>
          </a:xfrm>
        </p:spPr>
        <p:txBody>
          <a:bodyPr>
            <a:normAutofit/>
          </a:bodyPr>
          <a:lstStyle/>
          <a:p>
            <a:pPr lvl="0"/>
            <a:r>
              <a:rPr lang="es-UY" sz="3200" dirty="0"/>
              <a:t>Vía dorada: Revistas de acceso </a:t>
            </a:r>
            <a:r>
              <a:rPr lang="es-UY" sz="3200" dirty="0" smtClean="0"/>
              <a:t>abierto</a:t>
            </a:r>
            <a:br>
              <a:rPr lang="es-UY" sz="3200" dirty="0" smtClean="0"/>
            </a:br>
            <a:r>
              <a:rPr lang="es-UY" sz="3200" dirty="0" smtClean="0"/>
              <a:t>¿Qué tener en cuenta?</a:t>
            </a:r>
            <a:endParaRPr lang="es-UY" sz="3200" dirty="0"/>
          </a:p>
        </p:txBody>
      </p:sp>
      <p:sp>
        <p:nvSpPr>
          <p:cNvPr id="3" name="Marcador de texto 2"/>
          <p:cNvSpPr txBox="1">
            <a:spLocks noGrp="1"/>
          </p:cNvSpPr>
          <p:nvPr>
            <p:ph type="body" idx="4294967295"/>
          </p:nvPr>
        </p:nvSpPr>
        <p:spPr>
          <a:xfrm>
            <a:off x="215565" y="1792622"/>
            <a:ext cx="8348662" cy="554037"/>
          </a:xfrm>
        </p:spPr>
        <p:txBody>
          <a:bodyPr>
            <a:noAutofit/>
          </a:bodyPr>
          <a:lstStyle/>
          <a:p>
            <a:pPr lvl="1">
              <a:buSzPct val="45000"/>
              <a:buFont typeface="StarSymbol"/>
              <a:buChar char="●"/>
            </a:pPr>
            <a:r>
              <a:rPr lang="es-UY" sz="2180" dirty="0" smtClean="0"/>
              <a:t>Revisar en qué portales la revista está siendo indizada</a:t>
            </a:r>
          </a:p>
          <a:p>
            <a:pPr marL="503972" lvl="1" indent="0">
              <a:buSzPct val="45000"/>
              <a:buNone/>
            </a:pPr>
            <a:endParaRPr lang="es-UY" sz="2180" dirty="0"/>
          </a:p>
          <a:p>
            <a:pPr marL="503972" lvl="1" indent="0">
              <a:buSzPct val="45000"/>
              <a:buNone/>
            </a:pPr>
            <a:endParaRPr lang="es-UY" sz="2180" dirty="0" smtClean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850" y="2888999"/>
            <a:ext cx="1988887" cy="706925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8750" y="2708275"/>
            <a:ext cx="2143125" cy="2143125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900" y="4336716"/>
            <a:ext cx="260985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91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660734" y="301625"/>
            <a:ext cx="8156575" cy="1238250"/>
          </a:xfrm>
        </p:spPr>
        <p:txBody>
          <a:bodyPr>
            <a:normAutofit/>
          </a:bodyPr>
          <a:lstStyle/>
          <a:p>
            <a:pPr lvl="0"/>
            <a:r>
              <a:rPr lang="es-UY" sz="3200" dirty="0"/>
              <a:t>Vía dorada: Revistas de acceso </a:t>
            </a:r>
            <a:r>
              <a:rPr lang="es-UY" sz="3200" dirty="0" smtClean="0"/>
              <a:t>abierto</a:t>
            </a:r>
            <a:br>
              <a:rPr lang="es-UY" sz="3200" dirty="0" smtClean="0"/>
            </a:br>
            <a:r>
              <a:rPr lang="es-UY" sz="3200" dirty="0" smtClean="0"/>
              <a:t>¿Qué tener en cuenta?</a:t>
            </a:r>
            <a:endParaRPr lang="es-UY" sz="3200" dirty="0"/>
          </a:p>
        </p:txBody>
      </p:sp>
      <p:sp>
        <p:nvSpPr>
          <p:cNvPr id="3" name="Marcador de texto 2"/>
          <p:cNvSpPr txBox="1">
            <a:spLocks noGrp="1"/>
          </p:cNvSpPr>
          <p:nvPr>
            <p:ph type="body" idx="4294967295"/>
          </p:nvPr>
        </p:nvSpPr>
        <p:spPr>
          <a:xfrm>
            <a:off x="215565" y="1792622"/>
            <a:ext cx="3753185" cy="488045"/>
          </a:xfrm>
        </p:spPr>
        <p:txBody>
          <a:bodyPr>
            <a:noAutofit/>
          </a:bodyPr>
          <a:lstStyle/>
          <a:p>
            <a:pPr lvl="1">
              <a:buSzPct val="45000"/>
              <a:buFont typeface="StarSymbol"/>
              <a:buChar char="●"/>
            </a:pPr>
            <a:r>
              <a:rPr lang="es-UY" sz="2180" dirty="0" smtClean="0"/>
              <a:t>Otras bases de datos</a:t>
            </a:r>
          </a:p>
          <a:p>
            <a:pPr marL="503972" lvl="1" indent="0">
              <a:buSzPct val="45000"/>
              <a:buNone/>
            </a:pPr>
            <a:endParaRPr lang="es-UY" sz="2180" dirty="0"/>
          </a:p>
          <a:p>
            <a:pPr marL="503972" lvl="1" indent="0">
              <a:buSzPct val="45000"/>
              <a:buNone/>
            </a:pPr>
            <a:endParaRPr lang="es-UY" sz="2180" dirty="0" smtClean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3185" y="4571916"/>
            <a:ext cx="2790825" cy="9906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519" y="2760662"/>
            <a:ext cx="2581275" cy="101917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656" y="4391442"/>
            <a:ext cx="1905000" cy="190500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021" y="2155783"/>
            <a:ext cx="2533650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815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660734" y="301625"/>
            <a:ext cx="8156575" cy="1238250"/>
          </a:xfrm>
        </p:spPr>
        <p:txBody>
          <a:bodyPr>
            <a:normAutofit/>
          </a:bodyPr>
          <a:lstStyle/>
          <a:p>
            <a:pPr lvl="0"/>
            <a:r>
              <a:rPr lang="es-UY" sz="3200" dirty="0"/>
              <a:t>Vía dorada: Revistas de acceso </a:t>
            </a:r>
            <a:r>
              <a:rPr lang="es-UY" sz="3200" dirty="0" smtClean="0"/>
              <a:t>abierto</a:t>
            </a:r>
            <a:br>
              <a:rPr lang="es-UY" sz="3200" dirty="0" smtClean="0"/>
            </a:br>
            <a:r>
              <a:rPr lang="es-UY" sz="3200" dirty="0" smtClean="0"/>
              <a:t>¿Qué tener en cuenta?</a:t>
            </a:r>
            <a:endParaRPr lang="es-UY" sz="3200" dirty="0"/>
          </a:p>
        </p:txBody>
      </p:sp>
      <p:sp>
        <p:nvSpPr>
          <p:cNvPr id="3" name="Marcador de texto 2"/>
          <p:cNvSpPr txBox="1">
            <a:spLocks noGrp="1"/>
          </p:cNvSpPr>
          <p:nvPr>
            <p:ph type="body" idx="4294967295"/>
          </p:nvPr>
        </p:nvSpPr>
        <p:spPr>
          <a:xfrm>
            <a:off x="215564" y="1792622"/>
            <a:ext cx="7472615" cy="488045"/>
          </a:xfrm>
        </p:spPr>
        <p:txBody>
          <a:bodyPr>
            <a:noAutofit/>
          </a:bodyPr>
          <a:lstStyle/>
          <a:p>
            <a:pPr lvl="1">
              <a:buSzPct val="45000"/>
              <a:buFont typeface="StarSymbol"/>
              <a:buChar char="●"/>
            </a:pPr>
            <a:r>
              <a:rPr lang="es-UY" sz="2180" dirty="0" smtClean="0"/>
              <a:t>Qué material se puede o no se puede referenciar?</a:t>
            </a:r>
          </a:p>
          <a:p>
            <a:pPr marL="503972" lvl="1" indent="0">
              <a:buSzPct val="45000"/>
              <a:buNone/>
            </a:pPr>
            <a:endParaRPr lang="es-UY" sz="2180" dirty="0"/>
          </a:p>
          <a:p>
            <a:pPr marL="503972" lvl="1" indent="0">
              <a:buSzPct val="45000"/>
              <a:buNone/>
            </a:pPr>
            <a:endParaRPr lang="es-UY" sz="2180" dirty="0" smtClean="0"/>
          </a:p>
        </p:txBody>
      </p:sp>
      <p:sp>
        <p:nvSpPr>
          <p:cNvPr id="5" name="Rectángulo 4"/>
          <p:cNvSpPr/>
          <p:nvPr/>
        </p:nvSpPr>
        <p:spPr>
          <a:xfrm>
            <a:off x="552448" y="2408834"/>
            <a:ext cx="78576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latin typeface="Times New Roman" panose="02020603050405020304" pitchFamily="18" charset="0"/>
              </a:rPr>
              <a:t>REFERENCES </a:t>
            </a:r>
          </a:p>
          <a:p>
            <a:r>
              <a:rPr lang="en-US" sz="1600" i="1" dirty="0">
                <a:latin typeface="Times New Roman" panose="02020603050405020304" pitchFamily="18" charset="0"/>
              </a:rPr>
              <a:t>1. We do NOT accept book references.</a:t>
            </a:r>
          </a:p>
          <a:p>
            <a:r>
              <a:rPr lang="en-US" sz="1600" i="1" dirty="0">
                <a:latin typeface="Times New Roman" panose="02020603050405020304" pitchFamily="18" charset="0"/>
              </a:rPr>
              <a:t>2. We only admit references of articles INDEXED in PubMed-Medline.</a:t>
            </a:r>
          </a:p>
          <a:p>
            <a:r>
              <a:rPr lang="en-US" sz="1600" i="1" dirty="0">
                <a:latin typeface="Times New Roman" panose="02020603050405020304" pitchFamily="18" charset="0"/>
              </a:rPr>
              <a:t>3. The references should be numbered consecutively in order of </a:t>
            </a:r>
            <a:r>
              <a:rPr lang="en-US" sz="1600" i="1" dirty="0" smtClean="0">
                <a:latin typeface="Times New Roman" panose="02020603050405020304" pitchFamily="18" charset="0"/>
              </a:rPr>
              <a:t> appearance, being </a:t>
            </a:r>
            <a:r>
              <a:rPr lang="en-US" sz="1600" i="1" dirty="0">
                <a:latin typeface="Times New Roman" panose="02020603050405020304" pitchFamily="18" charset="0"/>
              </a:rPr>
              <a:t>quoted between parentheses in the text. Unpublished observations and </a:t>
            </a:r>
            <a:r>
              <a:rPr lang="en-US" sz="1600" i="1" dirty="0" smtClean="0">
                <a:latin typeface="Times New Roman" panose="02020603050405020304" pitchFamily="18" charset="0"/>
              </a:rPr>
              <a:t> personal </a:t>
            </a:r>
            <a:r>
              <a:rPr lang="en-US" sz="1600" i="1" dirty="0">
                <a:latin typeface="Times New Roman" panose="02020603050405020304" pitchFamily="18" charset="0"/>
              </a:rPr>
              <a:t>communications should not be included as references</a:t>
            </a:r>
            <a:endParaRPr lang="en-US" sz="1600" i="1" dirty="0"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688429" y="4278432"/>
            <a:ext cx="615340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References:</a:t>
            </a:r>
            <a:r>
              <a:rPr lang="en-US" dirty="0"/>
              <a:t> Only publications from peer-reviewed journals will be accepted as references. Unfinished manuscripts, dissertations, theses, or abstracts presented in congresses will not be accepted as references. References to books should be avoided.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22816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576513" y="397877"/>
            <a:ext cx="8156575" cy="1238250"/>
          </a:xfrm>
        </p:spPr>
        <p:txBody>
          <a:bodyPr>
            <a:normAutofit/>
          </a:bodyPr>
          <a:lstStyle/>
          <a:p>
            <a:pPr lvl="0"/>
            <a:r>
              <a:rPr lang="es-UY" sz="3200" dirty="0"/>
              <a:t>Vía dorada: Revistas de acceso </a:t>
            </a:r>
            <a:r>
              <a:rPr lang="es-UY" sz="3200" dirty="0" smtClean="0"/>
              <a:t>abierto</a:t>
            </a:r>
            <a:br>
              <a:rPr lang="es-UY" sz="3200" dirty="0" smtClean="0"/>
            </a:br>
            <a:endParaRPr lang="es-UY" sz="3200" dirty="0"/>
          </a:p>
        </p:txBody>
      </p:sp>
      <p:sp>
        <p:nvSpPr>
          <p:cNvPr id="3" name="Marcador de texto 2"/>
          <p:cNvSpPr txBox="1">
            <a:spLocks noGrp="1"/>
          </p:cNvSpPr>
          <p:nvPr>
            <p:ph type="body" idx="4294967295"/>
          </p:nvPr>
        </p:nvSpPr>
        <p:spPr>
          <a:xfrm>
            <a:off x="576513" y="1017002"/>
            <a:ext cx="6246395" cy="468313"/>
          </a:xfrm>
        </p:spPr>
        <p:txBody>
          <a:bodyPr>
            <a:noAutofit/>
          </a:bodyPr>
          <a:lstStyle/>
          <a:p>
            <a:pPr marL="503972" lvl="1" indent="0">
              <a:buSzPct val="45000"/>
              <a:buNone/>
            </a:pPr>
            <a:r>
              <a:rPr lang="es-UY" sz="2180" dirty="0"/>
              <a:t>¿Utiliza alguna métrica para medir impacto?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962526" y="3104147"/>
            <a:ext cx="715879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b="1" dirty="0" smtClean="0">
                <a:latin typeface="Century Gothic" panose="020B0502020202020204" pitchFamily="34" charset="0"/>
              </a:rPr>
              <a:t>JCR</a:t>
            </a:r>
            <a:endParaRPr lang="es-ES" sz="24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4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b="1" dirty="0" err="1" smtClean="0">
                <a:latin typeface="Century Gothic" panose="020B0502020202020204" pitchFamily="34" charset="0"/>
              </a:rPr>
              <a:t>ScJR</a:t>
            </a:r>
            <a:endParaRPr lang="es-ES" sz="2400" b="1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4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b="1" dirty="0" smtClean="0">
                <a:latin typeface="Century Gothic" panose="020B0502020202020204" pitchFamily="34" charset="0"/>
              </a:rPr>
              <a:t>Google </a:t>
            </a:r>
            <a:r>
              <a:rPr lang="es-ES" sz="2400" b="1" dirty="0" err="1" smtClean="0">
                <a:latin typeface="Century Gothic" panose="020B0502020202020204" pitchFamily="34" charset="0"/>
              </a:rPr>
              <a:t>Scholar</a:t>
            </a:r>
            <a:r>
              <a:rPr lang="es-ES" sz="2400" b="1" dirty="0" smtClean="0">
                <a:latin typeface="Century Gothic" panose="020B0502020202020204" pitchFamily="34" charset="0"/>
              </a:rPr>
              <a:t> </a:t>
            </a:r>
            <a:r>
              <a:rPr lang="es-ES" sz="2400" b="1" dirty="0" err="1" smtClean="0">
                <a:latin typeface="Century Gothic" panose="020B0502020202020204" pitchFamily="34" charset="0"/>
              </a:rPr>
              <a:t>Metrics</a:t>
            </a:r>
            <a:endParaRPr lang="es-ES" sz="2400" b="1" dirty="0" smtClean="0">
              <a:latin typeface="Century Gothic" panose="020B0502020202020204" pitchFamily="34" charset="0"/>
            </a:endParaRPr>
          </a:p>
          <a:p>
            <a:endParaRPr lang="es-ES" sz="2400" dirty="0"/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246125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576513" y="397877"/>
            <a:ext cx="8156575" cy="1238250"/>
          </a:xfrm>
        </p:spPr>
        <p:txBody>
          <a:bodyPr>
            <a:normAutofit/>
          </a:bodyPr>
          <a:lstStyle/>
          <a:p>
            <a:pPr lvl="0"/>
            <a:r>
              <a:rPr lang="es-UY" sz="3200" dirty="0"/>
              <a:t>Vía dorada: Revistas de acceso </a:t>
            </a:r>
            <a:r>
              <a:rPr lang="es-UY" sz="3200" dirty="0" smtClean="0"/>
              <a:t>abierto</a:t>
            </a:r>
            <a:br>
              <a:rPr lang="es-UY" sz="3200" dirty="0" smtClean="0"/>
            </a:br>
            <a:r>
              <a:rPr lang="es-UY" sz="3200" dirty="0" smtClean="0"/>
              <a:t>Métricas</a:t>
            </a:r>
            <a:endParaRPr lang="es-UY" sz="3200" dirty="0"/>
          </a:p>
        </p:txBody>
      </p:sp>
      <p:sp>
        <p:nvSpPr>
          <p:cNvPr id="5" name="CuadroTexto 4"/>
          <p:cNvSpPr txBox="1"/>
          <p:nvPr/>
        </p:nvSpPr>
        <p:spPr>
          <a:xfrm>
            <a:off x="854242" y="1732547"/>
            <a:ext cx="715879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dirty="0" smtClean="0">
                <a:latin typeface="Century Gothic" panose="020B0502020202020204" pitchFamily="34" charset="0"/>
              </a:rPr>
              <a:t>JCR</a:t>
            </a:r>
            <a:r>
              <a:rPr lang="es-ES" sz="1600" dirty="0" smtClean="0">
                <a:latin typeface="Century Gothic" panose="020B0502020202020204" pitchFamily="34" charset="0"/>
              </a:rPr>
              <a:t>. Índice utilizado para medir la calidad de las revistas y artículos evaluando su importancia relativa en un mismo campo científico. Es realizado por Web of </a:t>
            </a:r>
            <a:r>
              <a:rPr lang="es-ES" sz="1600" dirty="0" err="1" smtClean="0">
                <a:latin typeface="Century Gothic" panose="020B0502020202020204" pitchFamily="34" charset="0"/>
              </a:rPr>
              <a:t>Science</a:t>
            </a:r>
            <a:r>
              <a:rPr lang="es-ES" sz="1600" dirty="0" smtClean="0">
                <a:latin typeface="Century Gothic" panose="020B0502020202020204" pitchFamily="34" charset="0"/>
              </a:rPr>
              <a:t> de la empresa </a:t>
            </a:r>
            <a:r>
              <a:rPr lang="es-ES" sz="1600" dirty="0" err="1" smtClean="0">
                <a:latin typeface="Century Gothic" panose="020B0502020202020204" pitchFamily="34" charset="0"/>
              </a:rPr>
              <a:t>Clarivate</a:t>
            </a:r>
            <a:r>
              <a:rPr lang="es-ES" sz="1600" dirty="0" smtClean="0">
                <a:latin typeface="Century Gothic" panose="020B0502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6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 smtClean="0">
                <a:latin typeface="Century Gothic" panose="020B0502020202020204" pitchFamily="34" charset="0"/>
              </a:rPr>
              <a:t>Se expresa en números decimales y actualmente el ranking no puede ser consultado ya que requiere una suscripción a la base de datos Web of </a:t>
            </a:r>
            <a:r>
              <a:rPr lang="es-ES" sz="1600" dirty="0" err="1" smtClean="0">
                <a:latin typeface="Century Gothic" panose="020B0502020202020204" pitchFamily="34" charset="0"/>
              </a:rPr>
              <a:t>Science</a:t>
            </a:r>
            <a:r>
              <a:rPr lang="es-ES" sz="1600" dirty="0" smtClean="0">
                <a:latin typeface="Century Gothic" panose="020B0502020202020204" pitchFamily="34" charset="0"/>
              </a:rPr>
              <a:t> muy costosa.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600" dirty="0">
              <a:latin typeface="Century Gothic" panose="020B0502020202020204" pitchFamily="34" charset="0"/>
            </a:endParaRP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79006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576513" y="397877"/>
            <a:ext cx="8156575" cy="1238250"/>
          </a:xfrm>
        </p:spPr>
        <p:txBody>
          <a:bodyPr>
            <a:normAutofit/>
          </a:bodyPr>
          <a:lstStyle/>
          <a:p>
            <a:pPr lvl="0"/>
            <a:r>
              <a:rPr lang="es-UY" sz="3200" dirty="0"/>
              <a:t>Vía dorada: Revistas de acceso </a:t>
            </a:r>
            <a:r>
              <a:rPr lang="es-UY" sz="3200" dirty="0" smtClean="0"/>
              <a:t>abierto</a:t>
            </a:r>
            <a:br>
              <a:rPr lang="es-UY" sz="3200" dirty="0" smtClean="0"/>
            </a:br>
            <a:r>
              <a:rPr lang="es-UY" sz="3200" dirty="0" smtClean="0"/>
              <a:t>Métricas</a:t>
            </a:r>
            <a:endParaRPr lang="es-UY" sz="3200" dirty="0"/>
          </a:p>
        </p:txBody>
      </p:sp>
      <p:sp>
        <p:nvSpPr>
          <p:cNvPr id="5" name="CuadroTexto 4"/>
          <p:cNvSpPr txBox="1"/>
          <p:nvPr/>
        </p:nvSpPr>
        <p:spPr>
          <a:xfrm>
            <a:off x="576512" y="1955515"/>
            <a:ext cx="770121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dirty="0" err="1" smtClean="0">
                <a:latin typeface="Century Gothic" panose="020B0502020202020204" pitchFamily="34" charset="0"/>
              </a:rPr>
              <a:t>ScJR</a:t>
            </a:r>
            <a:r>
              <a:rPr lang="es-ES" sz="1600" dirty="0" smtClean="0">
                <a:latin typeface="Century Gothic" panose="020B0502020202020204" pitchFamily="34" charset="0"/>
              </a:rPr>
              <a:t>. </a:t>
            </a:r>
            <a:r>
              <a:rPr lang="es-ES" sz="1600" dirty="0" err="1" smtClean="0">
                <a:latin typeface="Century Gothic" panose="020B0502020202020204" pitchFamily="34" charset="0"/>
              </a:rPr>
              <a:t>Scimago</a:t>
            </a:r>
            <a:r>
              <a:rPr lang="es-ES" sz="1600" dirty="0" smtClean="0">
                <a:latin typeface="Century Gothic" panose="020B0502020202020204" pitchFamily="34" charset="0"/>
              </a:rPr>
              <a:t> </a:t>
            </a:r>
            <a:r>
              <a:rPr lang="es-ES" sz="1600" dirty="0" err="1" smtClean="0">
                <a:latin typeface="Century Gothic" panose="020B0502020202020204" pitchFamily="34" charset="0"/>
              </a:rPr>
              <a:t>Journal</a:t>
            </a:r>
            <a:r>
              <a:rPr lang="es-ES" sz="1600" dirty="0" smtClean="0">
                <a:latin typeface="Century Gothic" panose="020B0502020202020204" pitchFamily="34" charset="0"/>
              </a:rPr>
              <a:t> Rank. Índices creados a partir de los datos extraídos de la base de datos </a:t>
            </a:r>
            <a:r>
              <a:rPr lang="es-ES" sz="1600" dirty="0" err="1" smtClean="0">
                <a:latin typeface="Century Gothic" panose="020B0502020202020204" pitchFamily="34" charset="0"/>
              </a:rPr>
              <a:t>Scopus</a:t>
            </a:r>
            <a:r>
              <a:rPr lang="es-ES" sz="1600" dirty="0" smtClean="0">
                <a:latin typeface="Century Gothic" panose="020B0502020202020204" pitchFamily="34" charset="0"/>
              </a:rPr>
              <a:t> de </a:t>
            </a:r>
            <a:r>
              <a:rPr lang="es-ES" sz="1600" dirty="0" err="1" smtClean="0">
                <a:latin typeface="Century Gothic" panose="020B0502020202020204" pitchFamily="34" charset="0"/>
              </a:rPr>
              <a:t>Elsevier</a:t>
            </a:r>
            <a:r>
              <a:rPr lang="es-ES" sz="1600" dirty="0" smtClean="0">
                <a:latin typeface="Century Gothic" panose="020B0502020202020204" pitchFamily="34" charset="0"/>
              </a:rPr>
              <a:t> que miden la calidad de publicación de los artículos y de los autores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6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 smtClean="0">
                <a:latin typeface="Century Gothic" panose="020B0502020202020204" pitchFamily="34" charset="0"/>
              </a:rPr>
              <a:t>Se expresan en números  decimales y miden diferentes variables en un período de 2 años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 smtClean="0">
                <a:latin typeface="Century Gothic" panose="020B0502020202020204" pitchFamily="34" charset="0"/>
              </a:rPr>
              <a:t>Cubren un rango más ampliado disminuyendo los sesgos que tiene el JCR.</a:t>
            </a:r>
          </a:p>
        </p:txBody>
      </p:sp>
    </p:spTree>
    <p:extLst>
      <p:ext uri="{BB962C8B-B14F-4D97-AF65-F5344CB8AC3E}">
        <p14:creationId xmlns:p14="http://schemas.microsoft.com/office/powerpoint/2010/main" val="647563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576513" y="397877"/>
            <a:ext cx="8156575" cy="1238250"/>
          </a:xfrm>
        </p:spPr>
        <p:txBody>
          <a:bodyPr>
            <a:normAutofit/>
          </a:bodyPr>
          <a:lstStyle/>
          <a:p>
            <a:pPr lvl="0"/>
            <a:r>
              <a:rPr lang="es-UY" sz="3200" dirty="0"/>
              <a:t>Vía dorada: Revistas de acceso </a:t>
            </a:r>
            <a:r>
              <a:rPr lang="es-UY" sz="3200" dirty="0" smtClean="0"/>
              <a:t>abierto</a:t>
            </a:r>
            <a:br>
              <a:rPr lang="es-UY" sz="3200" dirty="0" smtClean="0"/>
            </a:br>
            <a:r>
              <a:rPr lang="es-UY" sz="3200" dirty="0" smtClean="0"/>
              <a:t>Métricas</a:t>
            </a:r>
            <a:endParaRPr lang="es-UY" sz="3200" dirty="0"/>
          </a:p>
        </p:txBody>
      </p:sp>
      <p:sp>
        <p:nvSpPr>
          <p:cNvPr id="5" name="CuadroTexto 4"/>
          <p:cNvSpPr txBox="1"/>
          <p:nvPr/>
        </p:nvSpPr>
        <p:spPr>
          <a:xfrm>
            <a:off x="576512" y="1955515"/>
            <a:ext cx="770121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dirty="0" smtClean="0">
                <a:latin typeface="Century Gothic" panose="020B0502020202020204" pitchFamily="34" charset="0"/>
              </a:rPr>
              <a:t>Google </a:t>
            </a:r>
            <a:r>
              <a:rPr lang="es-ES" sz="1600" b="1" dirty="0" err="1" smtClean="0">
                <a:latin typeface="Century Gothic" panose="020B0502020202020204" pitchFamily="34" charset="0"/>
              </a:rPr>
              <a:t>Academic</a:t>
            </a:r>
            <a:r>
              <a:rPr lang="es-ES" sz="1600" b="1" dirty="0" smtClean="0">
                <a:latin typeface="Century Gothic" panose="020B0502020202020204" pitchFamily="34" charset="0"/>
              </a:rPr>
              <a:t> </a:t>
            </a:r>
            <a:r>
              <a:rPr lang="es-ES" sz="1600" b="1" dirty="0" err="1" smtClean="0">
                <a:latin typeface="Century Gothic" panose="020B0502020202020204" pitchFamily="34" charset="0"/>
              </a:rPr>
              <a:t>Metrics</a:t>
            </a:r>
            <a:r>
              <a:rPr lang="es-ES" sz="1600" dirty="0" smtClean="0">
                <a:latin typeface="Century Gothic" panose="020B0502020202020204" pitchFamily="34" charset="0"/>
              </a:rPr>
              <a:t>. Google realiza métricas con respecto a cuántas citas ha tenido un artículo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 smtClean="0">
                <a:latin typeface="Century Gothic" panose="020B0502020202020204" pitchFamily="34" charset="0"/>
              </a:rPr>
              <a:t>Se indica en un número redondo y en un período de 5 años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 smtClean="0">
                <a:latin typeface="Century Gothic" panose="020B0502020202020204" pitchFamily="34" charset="0"/>
              </a:rPr>
              <a:t>Las publicaciones en ese período tienen que tener por los menos 100 artículos</a:t>
            </a:r>
          </a:p>
        </p:txBody>
      </p:sp>
    </p:spTree>
    <p:extLst>
      <p:ext uri="{BB962C8B-B14F-4D97-AF65-F5344CB8AC3E}">
        <p14:creationId xmlns:p14="http://schemas.microsoft.com/office/powerpoint/2010/main" val="174683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 txBox="1">
            <a:spLocks noGrp="1"/>
          </p:cNvSpPr>
          <p:nvPr>
            <p:ph type="title" idx="4294967295"/>
          </p:nvPr>
        </p:nvSpPr>
        <p:spPr>
          <a:xfrm>
            <a:off x="984584" y="1966662"/>
            <a:ext cx="4860925" cy="830263"/>
          </a:xfrm>
        </p:spPr>
        <p:txBody>
          <a:bodyPr wrap="square">
            <a:spAutoFit/>
          </a:bodyPr>
          <a:lstStyle/>
          <a:p>
            <a:pPr lvl="0"/>
            <a:r>
              <a:rPr lang="es-UY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Acceso abierto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576513" y="397877"/>
            <a:ext cx="8156575" cy="1238250"/>
          </a:xfrm>
        </p:spPr>
        <p:txBody>
          <a:bodyPr>
            <a:normAutofit/>
          </a:bodyPr>
          <a:lstStyle/>
          <a:p>
            <a:pPr lvl="0"/>
            <a:r>
              <a:rPr lang="es-UY" sz="3200" dirty="0"/>
              <a:t>Vía dorada: Revistas de acceso </a:t>
            </a:r>
            <a:r>
              <a:rPr lang="es-UY" sz="3200" dirty="0" smtClean="0"/>
              <a:t>abierto</a:t>
            </a:r>
            <a:br>
              <a:rPr lang="es-UY" sz="3200" dirty="0" smtClean="0"/>
            </a:br>
            <a:r>
              <a:rPr lang="es-UY" sz="3200" dirty="0" smtClean="0"/>
              <a:t>¿Qué tener en cuenta?</a:t>
            </a:r>
            <a:endParaRPr lang="es-UY" sz="3200" dirty="0"/>
          </a:p>
        </p:txBody>
      </p:sp>
      <p:sp>
        <p:nvSpPr>
          <p:cNvPr id="3" name="Marcador de texto 2"/>
          <p:cNvSpPr txBox="1">
            <a:spLocks noGrp="1"/>
          </p:cNvSpPr>
          <p:nvPr>
            <p:ph type="body" idx="4294967295"/>
          </p:nvPr>
        </p:nvSpPr>
        <p:spPr>
          <a:xfrm>
            <a:off x="743952" y="1773812"/>
            <a:ext cx="3683000" cy="468313"/>
          </a:xfrm>
        </p:spPr>
        <p:txBody>
          <a:bodyPr>
            <a:noAutofit/>
          </a:bodyPr>
          <a:lstStyle/>
          <a:p>
            <a:pPr lvl="0">
              <a:buSzPct val="45000"/>
              <a:buFont typeface="StarSymbol"/>
              <a:buChar char="●"/>
            </a:pPr>
            <a:r>
              <a:rPr lang="es-UY" sz="2400" dirty="0" smtClean="0">
                <a:solidFill>
                  <a:schemeClr val="accent6">
                    <a:lumMod val="50000"/>
                  </a:schemeClr>
                </a:solidFill>
              </a:rPr>
              <a:t>Cesión de derechos</a:t>
            </a:r>
          </a:p>
        </p:txBody>
      </p:sp>
      <p:sp>
        <p:nvSpPr>
          <p:cNvPr id="4" name="Rectángulo 3"/>
          <p:cNvSpPr/>
          <p:nvPr/>
        </p:nvSpPr>
        <p:spPr>
          <a:xfrm>
            <a:off x="828842" y="2932345"/>
            <a:ext cx="761732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latin typeface="Times New Roman" panose="02020603050405020304" pitchFamily="18" charset="0"/>
              </a:rPr>
              <a:t>“All </a:t>
            </a:r>
            <a:r>
              <a:rPr lang="en-US" i="1" dirty="0">
                <a:latin typeface="Times New Roman" panose="02020603050405020304" pitchFamily="18" charset="0"/>
              </a:rPr>
              <a:t>accepted articles become </a:t>
            </a:r>
            <a:r>
              <a:rPr lang="en-US" i="1" dirty="0" smtClean="0">
                <a:latin typeface="Times New Roman" panose="02020603050405020304" pitchFamily="18" charset="0"/>
              </a:rPr>
              <a:t>the </a:t>
            </a:r>
            <a:r>
              <a:rPr lang="en-US" i="1" dirty="0">
                <a:latin typeface="Times New Roman" panose="02020603050405020304" pitchFamily="18" charset="0"/>
              </a:rPr>
              <a:t>property of </a:t>
            </a:r>
            <a:r>
              <a:rPr lang="en-US" i="1" dirty="0" err="1">
                <a:latin typeface="Times New Roman" panose="02020603050405020304" pitchFamily="18" charset="0"/>
              </a:rPr>
              <a:t>Medicina</a:t>
            </a:r>
            <a:r>
              <a:rPr lang="en-US" i="1" dirty="0">
                <a:latin typeface="Times New Roman" panose="02020603050405020304" pitchFamily="18" charset="0"/>
              </a:rPr>
              <a:t> Oral S.L., and their date of reception and acceptance </a:t>
            </a:r>
            <a:r>
              <a:rPr lang="en-US" i="1" dirty="0" smtClean="0">
                <a:latin typeface="Times New Roman" panose="02020603050405020304" pitchFamily="18" charset="0"/>
              </a:rPr>
              <a:t>will </a:t>
            </a:r>
            <a:r>
              <a:rPr lang="en-US" i="1" dirty="0">
                <a:latin typeface="Times New Roman" panose="02020603050405020304" pitchFamily="18" charset="0"/>
              </a:rPr>
              <a:t>be reflected; thus, their subsequent publication in other media is not allowed </a:t>
            </a:r>
            <a:r>
              <a:rPr lang="en-US" i="1" dirty="0" smtClean="0">
                <a:latin typeface="Times New Roman" panose="02020603050405020304" pitchFamily="18" charset="0"/>
              </a:rPr>
              <a:t>without </a:t>
            </a:r>
            <a:r>
              <a:rPr lang="en-US" i="1" dirty="0">
                <a:latin typeface="Times New Roman" panose="02020603050405020304" pitchFamily="18" charset="0"/>
              </a:rPr>
              <a:t>written permission by the Editor. Authors will transfer IN WRITING </a:t>
            </a:r>
            <a:r>
              <a:rPr lang="en-US" i="1" dirty="0" smtClean="0">
                <a:latin typeface="Times New Roman" panose="02020603050405020304" pitchFamily="18" charset="0"/>
              </a:rPr>
              <a:t>the </a:t>
            </a:r>
            <a:r>
              <a:rPr lang="en-US" i="1" dirty="0">
                <a:latin typeface="Times New Roman" panose="02020603050405020304" pitchFamily="18" charset="0"/>
              </a:rPr>
              <a:t>copyright of their contributions to </a:t>
            </a:r>
            <a:r>
              <a:rPr lang="en-US" i="1" dirty="0" err="1">
                <a:latin typeface="Times New Roman" panose="02020603050405020304" pitchFamily="18" charset="0"/>
              </a:rPr>
              <a:t>Medicina</a:t>
            </a:r>
            <a:r>
              <a:rPr lang="en-US" i="1" dirty="0">
                <a:latin typeface="Times New Roman" panose="02020603050405020304" pitchFamily="18" charset="0"/>
              </a:rPr>
              <a:t> Oral S.L. </a:t>
            </a:r>
            <a:r>
              <a:rPr lang="en-US" i="1" dirty="0" smtClean="0">
                <a:latin typeface="Times New Roman" panose="02020603050405020304" pitchFamily="18" charset="0"/>
              </a:rPr>
              <a:t>“</a:t>
            </a:r>
            <a:endParaRPr lang="en-US" i="1" dirty="0"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123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600576" y="361783"/>
            <a:ext cx="8156575" cy="1238250"/>
          </a:xfrm>
        </p:spPr>
        <p:txBody>
          <a:bodyPr>
            <a:normAutofit/>
          </a:bodyPr>
          <a:lstStyle/>
          <a:p>
            <a:pPr lvl="0"/>
            <a:r>
              <a:rPr lang="es-UY" sz="3200" dirty="0"/>
              <a:t>Vía dorada: Revistas de acceso </a:t>
            </a:r>
            <a:r>
              <a:rPr lang="es-UY" sz="3200" dirty="0" smtClean="0"/>
              <a:t>abierto</a:t>
            </a:r>
            <a:br>
              <a:rPr lang="es-UY" sz="3200" dirty="0" smtClean="0"/>
            </a:br>
            <a:r>
              <a:rPr lang="es-UY" sz="3200" dirty="0" smtClean="0"/>
              <a:t>¿Qué tener en cuenta?</a:t>
            </a:r>
            <a:endParaRPr lang="es-UY" sz="3200" dirty="0"/>
          </a:p>
        </p:txBody>
      </p:sp>
      <p:sp>
        <p:nvSpPr>
          <p:cNvPr id="3" name="Marcador de texto 2"/>
          <p:cNvSpPr txBox="1">
            <a:spLocks noGrp="1"/>
          </p:cNvSpPr>
          <p:nvPr>
            <p:ph type="body" idx="4294967295"/>
          </p:nvPr>
        </p:nvSpPr>
        <p:spPr>
          <a:xfrm>
            <a:off x="733342" y="1805238"/>
            <a:ext cx="8348662" cy="949325"/>
          </a:xfrm>
        </p:spPr>
        <p:txBody>
          <a:bodyPr>
            <a:noAutofit/>
          </a:bodyPr>
          <a:lstStyle/>
          <a:p>
            <a:pPr marL="503972" lvl="1" indent="0">
              <a:buSzPct val="45000"/>
              <a:buNone/>
            </a:pPr>
            <a:r>
              <a:rPr lang="es-UY" sz="2180" dirty="0" smtClean="0"/>
              <a:t>Si cobra </a:t>
            </a:r>
            <a:r>
              <a:rPr lang="es-UY" sz="2180" dirty="0" err="1" smtClean="0"/>
              <a:t>Articles</a:t>
            </a:r>
            <a:r>
              <a:rPr lang="es-UY" sz="2180" dirty="0" smtClean="0"/>
              <a:t> </a:t>
            </a:r>
            <a:r>
              <a:rPr lang="es-UY" sz="2180" dirty="0" err="1" smtClean="0"/>
              <a:t>Processing</a:t>
            </a:r>
            <a:r>
              <a:rPr lang="es-UY" sz="2180" dirty="0" smtClean="0"/>
              <a:t> </a:t>
            </a:r>
            <a:r>
              <a:rPr lang="es-UY" sz="2180" dirty="0" err="1" smtClean="0"/>
              <a:t>Charges</a:t>
            </a:r>
            <a:r>
              <a:rPr lang="es-UY" sz="2180" dirty="0" smtClean="0"/>
              <a:t> (</a:t>
            </a:r>
            <a:r>
              <a:rPr lang="es-UY" sz="2180" dirty="0" err="1" smtClean="0"/>
              <a:t>APCs</a:t>
            </a:r>
            <a:r>
              <a:rPr lang="es-UY" sz="2180" dirty="0" smtClean="0"/>
              <a:t>)</a:t>
            </a:r>
          </a:p>
          <a:p>
            <a:pPr marL="503972" lvl="1" indent="0">
              <a:buSzPct val="45000"/>
              <a:buNone/>
            </a:pPr>
            <a:endParaRPr lang="es-UY" sz="2180" dirty="0"/>
          </a:p>
          <a:p>
            <a:pPr marL="0" indent="0">
              <a:buNone/>
            </a:pP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“To partially compensate for costs for housing, editing, office supplies, and the manuscript management systems authors will pay 140 euros per accepted article”</a:t>
            </a:r>
          </a:p>
          <a:p>
            <a:pPr marL="503972" lvl="1" indent="0">
              <a:buSzPct val="45000"/>
              <a:buNone/>
            </a:pPr>
            <a:endParaRPr lang="es-UY" sz="2180" dirty="0" smtClean="0"/>
          </a:p>
        </p:txBody>
      </p:sp>
    </p:spTree>
    <p:extLst>
      <p:ext uri="{BB962C8B-B14F-4D97-AF65-F5344CB8AC3E}">
        <p14:creationId xmlns:p14="http://schemas.microsoft.com/office/powerpoint/2010/main" val="3585870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636671" y="253498"/>
            <a:ext cx="8156575" cy="1238250"/>
          </a:xfrm>
        </p:spPr>
        <p:txBody>
          <a:bodyPr>
            <a:normAutofit/>
          </a:bodyPr>
          <a:lstStyle/>
          <a:p>
            <a:pPr lvl="0"/>
            <a:r>
              <a:rPr lang="es-UY" sz="3200" dirty="0"/>
              <a:t>Vía dorada: Revistas de acceso </a:t>
            </a:r>
            <a:r>
              <a:rPr lang="es-UY" sz="3200" dirty="0" smtClean="0"/>
              <a:t>abierto</a:t>
            </a:r>
            <a:br>
              <a:rPr lang="es-UY" sz="3200" dirty="0" smtClean="0"/>
            </a:br>
            <a:r>
              <a:rPr lang="es-UY" sz="3200" dirty="0" smtClean="0"/>
              <a:t>Revistas depredadoras</a:t>
            </a:r>
            <a:endParaRPr lang="es-UY" sz="3200" dirty="0"/>
          </a:p>
        </p:txBody>
      </p:sp>
      <p:sp>
        <p:nvSpPr>
          <p:cNvPr id="6" name="Rectángulo 5"/>
          <p:cNvSpPr/>
          <p:nvPr/>
        </p:nvSpPr>
        <p:spPr>
          <a:xfrm>
            <a:off x="480260" y="1696284"/>
            <a:ext cx="891640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ES" dirty="0">
                <a:latin typeface="Century Gothic" panose="020B0502020202020204" pitchFamily="34" charset="0"/>
              </a:rPr>
              <a:t>Interés por publicar investigaciones sobre un mayor número de temas, variados y amplios, que las revistas legítimas</a:t>
            </a:r>
            <a:r>
              <a:rPr lang="es-ES" dirty="0" smtClean="0">
                <a:latin typeface="Century Gothic" panose="020B0502020202020204" pitchFamily="34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endParaRPr lang="es-ES" dirty="0" smtClean="0">
              <a:latin typeface="Century Gothic" panose="020B0502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ES" dirty="0" smtClean="0">
                <a:latin typeface="Century Gothic" panose="020B0502020202020204" pitchFamily="34" charset="0"/>
              </a:rPr>
              <a:t>Títulos de las revistas muy parecidos a revistas conocidas</a:t>
            </a:r>
          </a:p>
          <a:p>
            <a:pPr>
              <a:buFont typeface="Arial" panose="020B0604020202020204" pitchFamily="34" charset="0"/>
              <a:buChar char="•"/>
            </a:pPr>
            <a:endParaRPr lang="es-ES" dirty="0">
              <a:latin typeface="Century Gothic" panose="020B0502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ES" dirty="0" smtClean="0">
                <a:latin typeface="Century Gothic" panose="020B0502020202020204" pitchFamily="34" charset="0"/>
              </a:rPr>
              <a:t>Oferta de publicar a menos coste a cambio de ser árbitro</a:t>
            </a:r>
          </a:p>
          <a:p>
            <a:pPr>
              <a:buFont typeface="Arial" panose="020B0604020202020204" pitchFamily="34" charset="0"/>
              <a:buChar char="•"/>
            </a:pPr>
            <a:endParaRPr lang="es-ES" dirty="0">
              <a:latin typeface="Century Gothic" panose="020B0502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ES" dirty="0">
                <a:latin typeface="Century Gothic" panose="020B0502020202020204" pitchFamily="34" charset="0"/>
              </a:rPr>
              <a:t>Imágenes difusas, distorsionadas o potencialmente pirateadas en sus </a:t>
            </a:r>
            <a:r>
              <a:rPr lang="es-ES" dirty="0" smtClean="0">
                <a:latin typeface="Century Gothic" panose="020B0502020202020204" pitchFamily="34" charset="0"/>
              </a:rPr>
              <a:t>webs</a:t>
            </a:r>
          </a:p>
          <a:p>
            <a:pPr>
              <a:buFont typeface="Arial" panose="020B0604020202020204" pitchFamily="34" charset="0"/>
              <a:buChar char="•"/>
            </a:pPr>
            <a:endParaRPr lang="es-ES" dirty="0">
              <a:latin typeface="Century Gothic" panose="020B0502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ES" dirty="0" smtClean="0">
                <a:latin typeface="Century Gothic" panose="020B0502020202020204" pitchFamily="34" charset="0"/>
              </a:rPr>
              <a:t>Falta </a:t>
            </a:r>
            <a:r>
              <a:rPr lang="es-ES" dirty="0">
                <a:latin typeface="Century Gothic" panose="020B0502020202020204" pitchFamily="34" charset="0"/>
              </a:rPr>
              <a:t>de política sobre retracciones, correcciones, erratas y plagios (más de la mitad de las revistas legítimas declaran políticas para esos cuatro aspectos).</a:t>
            </a:r>
          </a:p>
        </p:txBody>
      </p:sp>
    </p:spTree>
    <p:extLst>
      <p:ext uri="{BB962C8B-B14F-4D97-AF65-F5344CB8AC3E}">
        <p14:creationId xmlns:p14="http://schemas.microsoft.com/office/powerpoint/2010/main" val="4209534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636671" y="253498"/>
            <a:ext cx="8156575" cy="1238250"/>
          </a:xfrm>
        </p:spPr>
        <p:txBody>
          <a:bodyPr>
            <a:normAutofit/>
          </a:bodyPr>
          <a:lstStyle/>
          <a:p>
            <a:pPr lvl="0"/>
            <a:r>
              <a:rPr lang="es-UY" sz="3200" dirty="0"/>
              <a:t>Vía dorada: Revistas de acceso </a:t>
            </a:r>
            <a:r>
              <a:rPr lang="es-UY" sz="3200" dirty="0" smtClean="0"/>
              <a:t>abierto</a:t>
            </a:r>
            <a:br>
              <a:rPr lang="es-UY" sz="3200" dirty="0" smtClean="0"/>
            </a:br>
            <a:r>
              <a:rPr lang="es-UY" sz="3200" dirty="0" smtClean="0"/>
              <a:t>Revistas depredadoras</a:t>
            </a:r>
            <a:endParaRPr lang="es-UY" sz="3200" dirty="0"/>
          </a:p>
        </p:txBody>
      </p:sp>
      <p:sp>
        <p:nvSpPr>
          <p:cNvPr id="4" name="CuadroTexto 3"/>
          <p:cNvSpPr txBox="1"/>
          <p:nvPr/>
        </p:nvSpPr>
        <p:spPr>
          <a:xfrm>
            <a:off x="636671" y="1780673"/>
            <a:ext cx="77373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Century Gothic" panose="020B0502020202020204" pitchFamily="34" charset="0"/>
              </a:rPr>
              <a:t>Es un término inventado por un Bibliotecario norteamericano de la Universidad de Denver llamado Jeffrey </a:t>
            </a:r>
            <a:r>
              <a:rPr lang="es-ES" sz="2000" dirty="0" err="1" smtClean="0">
                <a:latin typeface="Century Gothic" panose="020B0502020202020204" pitchFamily="34" charset="0"/>
              </a:rPr>
              <a:t>Beals</a:t>
            </a:r>
            <a:r>
              <a:rPr lang="es-ES" sz="2000" dirty="0" smtClean="0">
                <a:latin typeface="Century Gothic" panose="020B0502020202020204" pitchFamily="34" charset="0"/>
              </a:rPr>
              <a:t>.</a:t>
            </a:r>
          </a:p>
          <a:p>
            <a:endParaRPr lang="es-ES" sz="2000" dirty="0">
              <a:latin typeface="Century Gothic" panose="020B0502020202020204" pitchFamily="34" charset="0"/>
            </a:endParaRPr>
          </a:p>
          <a:p>
            <a:r>
              <a:rPr lang="es-ES" sz="2000" dirty="0" smtClean="0">
                <a:latin typeface="Century Gothic" panose="020B0502020202020204" pitchFamily="34" charset="0"/>
              </a:rPr>
              <a:t>Realizó una página web</a:t>
            </a:r>
          </a:p>
          <a:p>
            <a:endParaRPr lang="es-ES" sz="2000" dirty="0">
              <a:latin typeface="Century Gothic" panose="020B0502020202020204" pitchFamily="34" charset="0"/>
            </a:endParaRPr>
          </a:p>
          <a:p>
            <a:r>
              <a:rPr lang="es-ES" sz="2000" dirty="0">
                <a:latin typeface="Century Gothic" panose="020B0502020202020204" pitchFamily="34" charset="0"/>
              </a:rPr>
              <a:t>https://beallslist.weebly.com/</a:t>
            </a:r>
          </a:p>
        </p:txBody>
      </p:sp>
    </p:spTree>
    <p:extLst>
      <p:ext uri="{BB962C8B-B14F-4D97-AF65-F5344CB8AC3E}">
        <p14:creationId xmlns:p14="http://schemas.microsoft.com/office/powerpoint/2010/main" val="4007859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636671" y="253498"/>
            <a:ext cx="7364329" cy="672934"/>
          </a:xfrm>
        </p:spPr>
        <p:txBody>
          <a:bodyPr>
            <a:normAutofit/>
          </a:bodyPr>
          <a:lstStyle/>
          <a:p>
            <a:pPr lvl="0"/>
            <a:r>
              <a:rPr lang="es-UY" sz="3200" dirty="0" smtClean="0"/>
              <a:t>Ventajas de publicar en acceso abierto</a:t>
            </a:r>
            <a:endParaRPr lang="es-UY" sz="3200" dirty="0"/>
          </a:p>
        </p:txBody>
      </p:sp>
      <p:sp>
        <p:nvSpPr>
          <p:cNvPr id="3" name="Rectángulo 2"/>
          <p:cNvSpPr/>
          <p:nvPr/>
        </p:nvSpPr>
        <p:spPr>
          <a:xfrm>
            <a:off x="968876" y="1493890"/>
            <a:ext cx="745322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ES" dirty="0">
                <a:latin typeface="Century Gothic" panose="020B0502020202020204" pitchFamily="34" charset="0"/>
              </a:rPr>
              <a:t>El autor incrementa el impacto y visibilidad de sus </a:t>
            </a:r>
            <a:r>
              <a:rPr lang="es-ES" dirty="0" smtClean="0">
                <a:latin typeface="Century Gothic" panose="020B0502020202020204" pitchFamily="34" charset="0"/>
              </a:rPr>
              <a:t>trabajos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s-ES" dirty="0">
              <a:latin typeface="Century Gothic" panose="020B0502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s-ES" dirty="0">
                <a:latin typeface="Century Gothic" panose="020B0502020202020204" pitchFamily="34" charset="0"/>
              </a:rPr>
              <a:t>La recuperación de los trabajos es más fácil y </a:t>
            </a:r>
            <a:r>
              <a:rPr lang="es-ES" dirty="0" smtClean="0">
                <a:latin typeface="Century Gothic" panose="020B0502020202020204" pitchFamily="34" charset="0"/>
              </a:rPr>
              <a:t>efectiva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s-ES" dirty="0">
              <a:latin typeface="Century Gothic" panose="020B0502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s-ES" dirty="0">
                <a:latin typeface="Century Gothic" panose="020B0502020202020204" pitchFamily="34" charset="0"/>
              </a:rPr>
              <a:t>Se garantiza la preservación de los </a:t>
            </a:r>
            <a:r>
              <a:rPr lang="es-ES" dirty="0" smtClean="0">
                <a:latin typeface="Century Gothic" panose="020B0502020202020204" pitchFamily="34" charset="0"/>
              </a:rPr>
              <a:t>contenidos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s-ES" dirty="0">
              <a:latin typeface="Century Gothic" panose="020B0502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s-ES" dirty="0" smtClean="0">
                <a:latin typeface="Century Gothic" panose="020B0502020202020204" pitchFamily="34" charset="0"/>
              </a:rPr>
              <a:t> Todos </a:t>
            </a:r>
            <a:r>
              <a:rPr lang="es-ES" dirty="0">
                <a:latin typeface="Century Gothic" panose="020B0502020202020204" pitchFamily="34" charset="0"/>
              </a:rPr>
              <a:t>los documentos se describen con metadatos normalizados. Los recolectores de repositorios y los buscadores de Internet los </a:t>
            </a:r>
            <a:r>
              <a:rPr lang="es-ES" dirty="0" smtClean="0">
                <a:latin typeface="Century Gothic" panose="020B0502020202020204" pitchFamily="34" charset="0"/>
              </a:rPr>
              <a:t>difunden y se pueden recuperar fácilmente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s-ES" dirty="0">
              <a:latin typeface="Century Gothic" panose="020B0502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s-ES" dirty="0">
                <a:latin typeface="Century Gothic" panose="020B0502020202020204" pitchFamily="34" charset="0"/>
              </a:rPr>
              <a:t>La comunicación de los trabajos por Internet agiliza el flujo de la información </a:t>
            </a:r>
            <a:r>
              <a:rPr lang="es-ES" dirty="0" smtClean="0">
                <a:latin typeface="Century Gothic" panose="020B0502020202020204" pitchFamily="34" charset="0"/>
              </a:rPr>
              <a:t>científica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s-ES" dirty="0">
              <a:latin typeface="Century Gothic" panose="020B0502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s-ES" dirty="0">
                <a:latin typeface="Century Gothic" panose="020B0502020202020204" pitchFamily="34" charset="0"/>
              </a:rPr>
              <a:t>La difusión de los documentos es rápida, barata, completa y transparente</a:t>
            </a:r>
            <a:endParaRPr lang="es-ES" dirty="0">
              <a:effectLst/>
              <a:latin typeface="Century Gothic" panose="020B0502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757990" y="7128788"/>
            <a:ext cx="86386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 smtClean="0"/>
              <a:t>Basado en: </a:t>
            </a:r>
            <a:r>
              <a:rPr lang="es-ES" sz="1100" b="1" dirty="0"/>
              <a:t>El proceso de publicar en revistas y libros de calidad. Guía de autores: PUBLICAR EN ACCESO ABIERTO</a:t>
            </a:r>
          </a:p>
          <a:p>
            <a:r>
              <a:rPr lang="es-ES" sz="1100" dirty="0"/>
              <a:t>https://biblioguias.unex.es/c.php?g=572086&amp;p=3944300</a:t>
            </a:r>
          </a:p>
        </p:txBody>
      </p:sp>
    </p:spTree>
    <p:extLst>
      <p:ext uri="{BB962C8B-B14F-4D97-AF65-F5344CB8AC3E}">
        <p14:creationId xmlns:p14="http://schemas.microsoft.com/office/powerpoint/2010/main" val="1668250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1008063" y="2157413"/>
            <a:ext cx="9072562" cy="12620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503972" rtl="0" eaLnBrk="1" latinLnBrk="0" hangingPunct="1">
              <a:spcBef>
                <a:spcPct val="0"/>
              </a:spcBef>
              <a:buNone/>
              <a:defRPr sz="3968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UY" dirty="0" smtClean="0"/>
              <a:t>Licencias </a:t>
            </a:r>
            <a:r>
              <a:rPr lang="es-UY" dirty="0" err="1" smtClean="0"/>
              <a:t>Creative</a:t>
            </a:r>
            <a:r>
              <a:rPr lang="es-UY" dirty="0" smtClean="0"/>
              <a:t> </a:t>
            </a:r>
            <a:r>
              <a:rPr lang="es-UY" dirty="0" err="1" smtClean="0"/>
              <a:t>Commons</a:t>
            </a:r>
            <a:endParaRPr lang="es-UY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lum bright="-50000"/>
            <a:alphaModFix/>
          </a:blip>
          <a:srcRect/>
          <a:stretch>
            <a:fillRect/>
          </a:stretch>
        </p:blipFill>
        <p:spPr>
          <a:xfrm>
            <a:off x="3402360" y="1622880"/>
            <a:ext cx="3240000" cy="32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uadroTexto 2"/>
          <p:cNvSpPr txBox="1"/>
          <p:nvPr/>
        </p:nvSpPr>
        <p:spPr>
          <a:xfrm>
            <a:off x="792000" y="503999"/>
            <a:ext cx="8352000" cy="7016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600" b="0" i="0" u="none" strike="noStrike" kern="1200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Copyright // Derechos de Autor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936000" y="5713200"/>
            <a:ext cx="8352000" cy="7016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600" b="0" i="0" u="none" strike="noStrike" kern="1200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Todos los derechos reservados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lum bright="-50000"/>
            <a:alphaModFix/>
          </a:blip>
          <a:srcRect/>
          <a:stretch>
            <a:fillRect/>
          </a:stretch>
        </p:blipFill>
        <p:spPr>
          <a:xfrm>
            <a:off x="1080000" y="3780000"/>
            <a:ext cx="2437200" cy="24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uadroTexto 2"/>
          <p:cNvSpPr txBox="1"/>
          <p:nvPr/>
        </p:nvSpPr>
        <p:spPr>
          <a:xfrm>
            <a:off x="529389" y="1694520"/>
            <a:ext cx="7952874" cy="135759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4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... </a:t>
            </a:r>
            <a:r>
              <a:rPr lang="en-US" sz="2400" b="0" i="0" u="none" strike="noStrike" kern="1200" dirty="0" err="1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reemplazando</a:t>
            </a:r>
            <a:r>
              <a:rPr lang="en-US" sz="24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el habitual "</a:t>
            </a:r>
            <a:r>
              <a:rPr lang="en-US" sz="2400" b="0" i="0" u="none" strike="noStrike" kern="1200" dirty="0" err="1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todos</a:t>
            </a:r>
            <a:r>
              <a:rPr lang="en-US" sz="24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</a:t>
            </a:r>
            <a:r>
              <a:rPr lang="en-US" sz="2400" b="0" i="0" u="none" strike="noStrike" kern="1200" dirty="0" err="1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derechos</a:t>
            </a:r>
            <a:r>
              <a:rPr lang="en-US" sz="24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</a:t>
            </a:r>
            <a:r>
              <a:rPr lang="en-US" sz="2400" b="0" i="0" u="none" strike="noStrike" kern="1200" dirty="0" err="1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reservados</a:t>
            </a:r>
            <a:r>
              <a:rPr lang="en-US" sz="24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" </a:t>
            </a:r>
            <a:endParaRPr lang="en-US" sz="2400" b="0" i="0" u="none" strike="noStrike" kern="1200" dirty="0" smtClean="0">
              <a:ln>
                <a:noFill/>
              </a:ln>
              <a:solidFill>
                <a:srgbClr val="000000"/>
              </a:solidFill>
              <a:latin typeface="Creative Commons" pitchFamily="18"/>
              <a:ea typeface="Lucida Grande" pitchFamily="2"/>
              <a:cs typeface="Lucida Grande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400" b="0" i="0" u="none" strike="noStrike" kern="1200" dirty="0" err="1" smtClean="0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por</a:t>
            </a:r>
            <a:r>
              <a:rPr lang="en-US" sz="2400" b="0" i="0" u="none" strike="noStrike" kern="1200" dirty="0" smtClean="0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</a:t>
            </a:r>
            <a:r>
              <a:rPr lang="en-US" sz="2400" b="1" i="0" u="none" strike="noStrike" kern="1200" dirty="0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"</a:t>
            </a:r>
            <a:r>
              <a:rPr lang="en-US" sz="2400" b="1" i="0" u="none" strike="noStrike" kern="1200" dirty="0" err="1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ciertos</a:t>
            </a:r>
            <a:r>
              <a:rPr lang="en-US" sz="2400" b="1" i="0" u="none" strike="noStrike" kern="1200" dirty="0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</a:t>
            </a:r>
            <a:r>
              <a:rPr lang="en-US" sz="2400" b="1" i="0" u="none" strike="noStrike" kern="1200" dirty="0" err="1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derechos</a:t>
            </a:r>
            <a:r>
              <a:rPr lang="en-US" sz="2400" b="1" i="0" u="none" strike="noStrike" kern="1200" dirty="0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</a:t>
            </a:r>
            <a:r>
              <a:rPr lang="en-US" sz="2400" b="1" i="0" u="none" strike="noStrike" kern="1200" dirty="0" err="1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reservados</a:t>
            </a:r>
            <a:r>
              <a:rPr lang="en-US" sz="2400" b="1" i="0" u="none" strike="noStrike" kern="1200" dirty="0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"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352994" y="383058"/>
            <a:ext cx="7617114" cy="143356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400" b="0" i="0" u="none" strike="noStrike" kern="1200" dirty="0" err="1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Herramientas</a:t>
            </a:r>
            <a:r>
              <a:rPr lang="en-US" sz="24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</a:t>
            </a:r>
            <a:r>
              <a:rPr lang="en-US" sz="2400" b="0" i="0" u="none" strike="noStrike" kern="1200" dirty="0" err="1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que</a:t>
            </a:r>
            <a:r>
              <a:rPr lang="en-US" sz="24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</a:t>
            </a:r>
            <a:r>
              <a:rPr lang="en-US" sz="2400" b="1" i="0" u="none" strike="noStrike" kern="1200" dirty="0" err="1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permiten</a:t>
            </a:r>
            <a:r>
              <a:rPr lang="en-US" sz="2400" b="1" i="0" u="none" strike="noStrike" kern="1200" dirty="0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al </a:t>
            </a:r>
            <a:r>
              <a:rPr lang="en-US" sz="2400" b="1" i="0" u="none" strike="noStrike" kern="1200" dirty="0" err="1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autor</a:t>
            </a:r>
            <a:r>
              <a:rPr lang="en-US" sz="2400" b="1" i="0" u="none" strike="noStrike" kern="1200" dirty="0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el </a:t>
            </a:r>
            <a:r>
              <a:rPr lang="en-US" sz="2400" b="1" i="0" u="none" strike="noStrike" kern="1200" dirty="0" err="1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ejercicio</a:t>
            </a:r>
            <a:r>
              <a:rPr lang="en-US" sz="2400" b="1" i="0" u="none" strike="noStrike" kern="1200" dirty="0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</a:t>
            </a:r>
            <a:r>
              <a:rPr lang="en-US" sz="2400" b="1" i="0" u="none" strike="noStrike" kern="1200" dirty="0" err="1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pleno</a:t>
            </a:r>
            <a:r>
              <a:rPr lang="en-US" sz="2400" b="1" i="0" u="none" strike="noStrike" kern="1200" dirty="0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de </a:t>
            </a:r>
            <a:r>
              <a:rPr lang="en-US" sz="2400" b="1" i="0" u="none" strike="noStrike" kern="1200" dirty="0" err="1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sus</a:t>
            </a:r>
            <a:r>
              <a:rPr lang="en-US" sz="2400" b="1" i="0" u="none" strike="noStrike" kern="1200" dirty="0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</a:t>
            </a:r>
            <a:r>
              <a:rPr lang="en-US" sz="2400" b="1" i="0" u="none" strike="noStrike" kern="1200" dirty="0" err="1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derechos</a:t>
            </a:r>
            <a:r>
              <a:rPr lang="en-US" sz="24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...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  <p:bldP spid="4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lum bright="-50000"/>
            <a:alphaModFix/>
          </a:blip>
          <a:srcRect/>
          <a:stretch>
            <a:fillRect/>
          </a:stretch>
        </p:blipFill>
        <p:spPr>
          <a:xfrm>
            <a:off x="720000" y="360000"/>
            <a:ext cx="1459439" cy="14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uadroTexto 3"/>
          <p:cNvSpPr txBox="1"/>
          <p:nvPr/>
        </p:nvSpPr>
        <p:spPr>
          <a:xfrm>
            <a:off x="3240000" y="540000"/>
            <a:ext cx="3240000" cy="9000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600" b="0" i="0" u="none" strike="noStrike" kern="1200" dirty="0" err="1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Características</a:t>
            </a:r>
            <a:endParaRPr lang="en-US" sz="3600" b="0" i="0" u="none" strike="noStrike" kern="1200" dirty="0">
              <a:ln>
                <a:noFill/>
              </a:ln>
              <a:solidFill>
                <a:srgbClr val="000000"/>
              </a:solidFill>
              <a:latin typeface="Creative Commons" pitchFamily="18"/>
              <a:ea typeface="Lucida Grande" pitchFamily="2"/>
              <a:cs typeface="Lucida Grande" pitchFamily="2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520950" y="2348677"/>
            <a:ext cx="621527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hangingPunct="0">
              <a:buSzPct val="45000"/>
              <a:buFont typeface="StarSymbol"/>
              <a:buChar char="●"/>
            </a:pPr>
            <a:r>
              <a:rPr lang="en-US" sz="2400" dirty="0" err="1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ayudan</a:t>
            </a:r>
            <a:r>
              <a:rPr lang="en-US" sz="2400" dirty="0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a </a:t>
            </a:r>
            <a:r>
              <a:rPr lang="en-US" sz="2400" dirty="0" err="1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mantener</a:t>
            </a:r>
            <a:r>
              <a:rPr lang="en-US" sz="2400" dirty="0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los </a:t>
            </a:r>
            <a:r>
              <a:rPr lang="en-US" sz="2400" dirty="0" err="1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derechos</a:t>
            </a:r>
            <a:r>
              <a:rPr lang="en-US" sz="2400" dirty="0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de </a:t>
            </a:r>
            <a:r>
              <a:rPr lang="en-US" sz="2400" dirty="0" err="1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autor</a:t>
            </a:r>
            <a:r>
              <a:rPr lang="en-US" sz="2400" dirty="0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al </a:t>
            </a:r>
            <a:r>
              <a:rPr lang="en-US" sz="2400" dirty="0" err="1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mismo</a:t>
            </a:r>
            <a:r>
              <a:rPr lang="en-US" sz="2400" dirty="0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tiempo</a:t>
            </a:r>
            <a:r>
              <a:rPr lang="en-US" sz="2400" dirty="0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que</a:t>
            </a:r>
            <a:r>
              <a:rPr lang="en-US" sz="2400" dirty="0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permiten</a:t>
            </a:r>
            <a:r>
              <a:rPr lang="en-US" sz="2400" dirty="0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a </a:t>
            </a:r>
            <a:r>
              <a:rPr lang="en-US" sz="2400" dirty="0" err="1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otros</a:t>
            </a:r>
            <a:r>
              <a:rPr lang="en-US" sz="2400" dirty="0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copiar</a:t>
            </a:r>
            <a:r>
              <a:rPr lang="en-US" sz="2400" dirty="0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y </a:t>
            </a:r>
            <a:r>
              <a:rPr lang="en-US" sz="2400" dirty="0" err="1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distribuir</a:t>
            </a:r>
            <a:r>
              <a:rPr lang="en-US" sz="2400" dirty="0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su</a:t>
            </a:r>
            <a:r>
              <a:rPr lang="en-US" sz="2400" dirty="0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obra</a:t>
            </a:r>
            <a:endParaRPr lang="en-US" sz="2400" dirty="0">
              <a:solidFill>
                <a:srgbClr val="000000"/>
              </a:solidFill>
              <a:latin typeface="Creative Commons" pitchFamily="18"/>
              <a:ea typeface="Lucida Grande" pitchFamily="2"/>
              <a:cs typeface="Lucida Grande" pitchFamily="2"/>
            </a:endParaRPr>
          </a:p>
          <a:p>
            <a:pPr lvl="0" hangingPunct="0">
              <a:buSzPct val="45000"/>
              <a:buFont typeface="StarSymbol"/>
              <a:buChar char="●"/>
            </a:pPr>
            <a:endParaRPr lang="en-US" sz="2400" dirty="0">
              <a:solidFill>
                <a:srgbClr val="000000"/>
              </a:solidFill>
              <a:latin typeface="Creative Commons" pitchFamily="18"/>
              <a:ea typeface="Lucida Grande" pitchFamily="2"/>
              <a:cs typeface="Lucida Grande" pitchFamily="2"/>
            </a:endParaRPr>
          </a:p>
          <a:p>
            <a:pPr lvl="0" hangingPunct="0">
              <a:buSzPct val="45000"/>
              <a:buFont typeface="StarSymbol"/>
              <a:buChar char="●"/>
            </a:pPr>
            <a:r>
              <a:rPr lang="en-US" sz="2400" dirty="0" err="1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permiten</a:t>
            </a:r>
            <a:r>
              <a:rPr lang="en-US" sz="2400" dirty="0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también</a:t>
            </a:r>
            <a:r>
              <a:rPr lang="en-US" sz="2400" dirty="0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que</a:t>
            </a:r>
            <a:r>
              <a:rPr lang="en-US" sz="2400" dirty="0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los </a:t>
            </a:r>
            <a:r>
              <a:rPr lang="en-US" sz="2400" dirty="0" err="1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autores</a:t>
            </a:r>
            <a:r>
              <a:rPr lang="en-US" sz="2400" dirty="0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obtengan</a:t>
            </a:r>
            <a:r>
              <a:rPr lang="en-US" sz="2400" dirty="0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el </a:t>
            </a:r>
            <a:r>
              <a:rPr lang="en-US" sz="2400" dirty="0" err="1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crédito</a:t>
            </a:r>
            <a:r>
              <a:rPr lang="en-US" sz="2400" dirty="0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que</a:t>
            </a:r>
            <a:r>
              <a:rPr lang="en-US" sz="2400" dirty="0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merecen</a:t>
            </a:r>
            <a:r>
              <a:rPr lang="en-US" sz="2400" dirty="0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por</a:t>
            </a:r>
            <a:r>
              <a:rPr lang="en-US" sz="2400" dirty="0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sus</a:t>
            </a:r>
            <a:r>
              <a:rPr lang="en-US" sz="2400" dirty="0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obras</a:t>
            </a:r>
            <a:endParaRPr lang="en-US" sz="2400" dirty="0">
              <a:solidFill>
                <a:srgbClr val="000000"/>
              </a:solidFill>
              <a:latin typeface="Creative Commons" pitchFamily="18"/>
              <a:ea typeface="Lucida Grande" pitchFamily="2"/>
              <a:cs typeface="Lucida Grande" pitchFamily="2"/>
            </a:endParaRPr>
          </a:p>
          <a:p>
            <a:pPr lvl="0" hangingPunct="0">
              <a:buSzPct val="45000"/>
              <a:buFont typeface="StarSymbol"/>
              <a:buChar char="●"/>
            </a:pPr>
            <a:endParaRPr lang="en-US" sz="2400" dirty="0">
              <a:solidFill>
                <a:srgbClr val="000000"/>
              </a:solidFill>
              <a:latin typeface="Creative Commons" pitchFamily="18"/>
              <a:ea typeface="Lucida Grande" pitchFamily="2"/>
              <a:cs typeface="Lucida Grande" pitchFamily="2"/>
            </a:endParaRPr>
          </a:p>
          <a:p>
            <a:pPr lvl="0" hangingPunct="0">
              <a:buSzPct val="45000"/>
              <a:buFont typeface="StarSymbol"/>
              <a:buChar char="●"/>
            </a:pPr>
            <a:r>
              <a:rPr lang="en-US" sz="2400" dirty="0" err="1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funcionan</a:t>
            </a:r>
            <a:r>
              <a:rPr lang="en-US" sz="2400" dirty="0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alrededor</a:t>
            </a:r>
            <a:r>
              <a:rPr lang="en-US" sz="2400" dirty="0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del </a:t>
            </a:r>
            <a:r>
              <a:rPr lang="en-US" sz="2400" dirty="0" err="1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mundo</a:t>
            </a:r>
            <a:r>
              <a:rPr lang="en-US" sz="2400" dirty="0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y </a:t>
            </a:r>
            <a:r>
              <a:rPr lang="en-US" sz="2400" dirty="0" err="1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duran</a:t>
            </a:r>
            <a:r>
              <a:rPr lang="en-US" sz="2400" dirty="0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tanto</a:t>
            </a:r>
            <a:r>
              <a:rPr lang="en-US" sz="2400" dirty="0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tiempo</a:t>
            </a:r>
            <a:r>
              <a:rPr lang="en-US" sz="2400" dirty="0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como</a:t>
            </a:r>
            <a:r>
              <a:rPr lang="en-US" sz="2400" dirty="0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sea </a:t>
            </a:r>
            <a:r>
              <a:rPr lang="en-US" sz="2400" dirty="0" err="1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aplicable</a:t>
            </a:r>
            <a:r>
              <a:rPr lang="en-US" sz="2400" dirty="0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el </a:t>
            </a:r>
            <a:r>
              <a:rPr lang="en-US" sz="2400" dirty="0" err="1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derecho</a:t>
            </a:r>
            <a:r>
              <a:rPr lang="en-US" sz="2400" dirty="0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de </a:t>
            </a:r>
            <a:r>
              <a:rPr lang="en-US" sz="2400" dirty="0" err="1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autor</a:t>
            </a:r>
            <a:r>
              <a:rPr lang="en-US" sz="2400" dirty="0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(</a:t>
            </a:r>
            <a:r>
              <a:rPr lang="en-US" sz="2400" dirty="0" err="1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pues</a:t>
            </a:r>
            <a:r>
              <a:rPr lang="en-US" sz="2400" dirty="0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se </a:t>
            </a:r>
            <a:r>
              <a:rPr lang="en-US" sz="2400" dirty="0" err="1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basan</a:t>
            </a:r>
            <a:r>
              <a:rPr lang="en-US" sz="2400" dirty="0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en </a:t>
            </a:r>
            <a:r>
              <a:rPr lang="en-US" sz="2400" dirty="0" err="1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él</a:t>
            </a:r>
            <a:r>
              <a:rPr lang="en-US" sz="2400" dirty="0"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lum bright="-50000"/>
            <a:alphaModFix/>
          </a:blip>
          <a:srcRect/>
          <a:stretch>
            <a:fillRect/>
          </a:stretch>
        </p:blipFill>
        <p:spPr>
          <a:xfrm>
            <a:off x="3060000" y="1692360"/>
            <a:ext cx="3676320" cy="424764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uadroTexto 2"/>
          <p:cNvSpPr txBox="1"/>
          <p:nvPr/>
        </p:nvSpPr>
        <p:spPr>
          <a:xfrm>
            <a:off x="1584000" y="430200"/>
            <a:ext cx="6696000" cy="13129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600" b="1" i="0" u="none" strike="noStrike" kern="1200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3 “capas” de licencia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816226" y="314157"/>
            <a:ext cx="7231062" cy="936625"/>
          </a:xfrm>
        </p:spPr>
        <p:txBody>
          <a:bodyPr>
            <a:normAutofit/>
          </a:bodyPr>
          <a:lstStyle/>
          <a:p>
            <a:pPr lvl="0"/>
            <a:r>
              <a:rPr lang="es-UY" dirty="0"/>
              <a:t>¿Qué es el acceso abierto?</a:t>
            </a:r>
          </a:p>
        </p:txBody>
      </p:sp>
      <p:sp>
        <p:nvSpPr>
          <p:cNvPr id="3" name="Marcador de texto 2"/>
          <p:cNvSpPr txBox="1">
            <a:spLocks noGrp="1"/>
          </p:cNvSpPr>
          <p:nvPr>
            <p:ph type="body" idx="4294967295"/>
          </p:nvPr>
        </p:nvSpPr>
        <p:spPr>
          <a:xfrm>
            <a:off x="539540" y="1828633"/>
            <a:ext cx="7232859" cy="2911475"/>
          </a:xfrm>
        </p:spPr>
        <p:txBody>
          <a:bodyPr>
            <a:normAutofit/>
          </a:bodyPr>
          <a:lstStyle/>
          <a:p>
            <a:pPr lvl="0">
              <a:buSzPct val="45000"/>
              <a:buFont typeface="StarSymbol"/>
              <a:buChar char="●"/>
            </a:pPr>
            <a:r>
              <a:rPr lang="es-UY" sz="2400" dirty="0"/>
              <a:t>es la posibilidad que tiene cualquier persona de leer, descargar, guardar, imprimir y usar una información académica revisada por pares (peer-</a:t>
            </a:r>
            <a:r>
              <a:rPr lang="es-UY" sz="2400" dirty="0" err="1"/>
              <a:t>reviewed</a:t>
            </a:r>
            <a:r>
              <a:rPr lang="es-UY" sz="2400" dirty="0"/>
              <a:t>) de forma gratuita siempre que se cite de dónde proviene sin ninguna barrera económica ni legal</a:t>
            </a:r>
          </a:p>
          <a:p>
            <a:pPr lvl="0">
              <a:buSzPct val="45000"/>
              <a:buFont typeface="StarSymbol"/>
              <a:buChar char="●"/>
            </a:pPr>
            <a:endParaRPr lang="es-UY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lum bright="-50000"/>
            <a:alphaModFix/>
          </a:blip>
          <a:srcRect/>
          <a:stretch>
            <a:fillRect/>
          </a:stretch>
        </p:blipFill>
        <p:spPr>
          <a:xfrm>
            <a:off x="1872000" y="2808000"/>
            <a:ext cx="3240000" cy="31968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uadroTexto 2"/>
          <p:cNvSpPr txBox="1"/>
          <p:nvPr/>
        </p:nvSpPr>
        <p:spPr>
          <a:xfrm>
            <a:off x="167969" y="572683"/>
            <a:ext cx="4536378" cy="702664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800" b="1" i="0" u="none" strike="noStrike" kern="1200" dirty="0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4 </a:t>
            </a:r>
            <a:r>
              <a:rPr lang="en-US" sz="2800" b="1" i="0" u="none" strike="noStrike" kern="1200" dirty="0" err="1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elementos</a:t>
            </a:r>
            <a:r>
              <a:rPr lang="en-US" sz="28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para </a:t>
            </a:r>
            <a:r>
              <a:rPr lang="en-US" sz="2800" b="0" i="0" u="none" strike="noStrike" kern="1200" dirty="0" err="1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construir</a:t>
            </a:r>
            <a:r>
              <a:rPr lang="en-US" sz="36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...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5220000" y="2609280"/>
            <a:ext cx="4428000" cy="518931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8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... </a:t>
            </a:r>
            <a:r>
              <a:rPr lang="en-US" sz="2800" b="1" i="0" u="none" strike="noStrike" kern="1200" dirty="0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6 </a:t>
            </a:r>
            <a:r>
              <a:rPr lang="en-US" sz="2800" b="1" i="0" u="none" strike="noStrike" kern="1200" dirty="0" err="1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licencias</a:t>
            </a:r>
            <a:r>
              <a:rPr lang="en-US" sz="28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 </a:t>
            </a:r>
            <a:r>
              <a:rPr lang="en-US" sz="2800" b="0" i="0" u="none" strike="noStrike" kern="1200" dirty="0" err="1">
                <a:ln>
                  <a:noFill/>
                </a:ln>
                <a:solidFill>
                  <a:srgbClr val="000000"/>
                </a:solidFill>
                <a:latin typeface="Creative Commons" pitchFamily="18"/>
                <a:ea typeface="Lucida Grande" pitchFamily="2"/>
                <a:cs typeface="Lucida Grande" pitchFamily="2"/>
              </a:rPr>
              <a:t>diferentes</a:t>
            </a:r>
            <a:endParaRPr lang="en-US" sz="2800" b="0" i="0" u="none" strike="noStrike" kern="1200" dirty="0">
              <a:ln>
                <a:noFill/>
              </a:ln>
              <a:solidFill>
                <a:srgbClr val="000000"/>
              </a:solidFill>
              <a:latin typeface="Creative Commons" pitchFamily="18"/>
              <a:ea typeface="Lucida Grande" pitchFamily="2"/>
              <a:cs typeface="Lucida Grande" pitchFamily="2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>
            <a:lum bright="-50000"/>
            <a:alphaModFix/>
          </a:blip>
          <a:srcRect l="1586" t="5424"/>
          <a:stretch>
            <a:fillRect/>
          </a:stretch>
        </p:blipFill>
        <p:spPr>
          <a:xfrm>
            <a:off x="5184000" y="457559"/>
            <a:ext cx="4464000" cy="12542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lum bright="-50000"/>
            <a:alphaModFix/>
          </a:blip>
          <a:srcRect/>
          <a:stretch>
            <a:fillRect/>
          </a:stretch>
        </p:blipFill>
        <p:spPr>
          <a:xfrm>
            <a:off x="1046159" y="20520"/>
            <a:ext cx="7455290" cy="676195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uadroTexto 2"/>
          <p:cNvSpPr txBox="1"/>
          <p:nvPr/>
        </p:nvSpPr>
        <p:spPr>
          <a:xfrm>
            <a:off x="4998463" y="7122694"/>
            <a:ext cx="3688337" cy="24706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UY" sz="800" b="0" i="0" u="none" strike="noStrike" kern="1200" dirty="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rPr>
              <a:t>Fuente: http://ikusimakusi.net/pub/2012/creativecommons-semaforoa-2.png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601579" y="301876"/>
            <a:ext cx="6931025" cy="1227137"/>
          </a:xfrm>
        </p:spPr>
        <p:txBody>
          <a:bodyPr>
            <a:normAutofit fontScale="90000"/>
          </a:bodyPr>
          <a:lstStyle/>
          <a:p>
            <a:pPr lvl="0"/>
            <a:r>
              <a:rPr lang="es-UY" sz="4000" dirty="0"/>
              <a:t>¿Qué material tiene licencias CC en internet?</a:t>
            </a:r>
          </a:p>
        </p:txBody>
      </p:sp>
      <p:sp>
        <p:nvSpPr>
          <p:cNvPr id="3" name="Marcador de texto 2"/>
          <p:cNvSpPr txBox="1">
            <a:spLocks noGrp="1"/>
          </p:cNvSpPr>
          <p:nvPr>
            <p:ph type="body" idx="4294967295"/>
          </p:nvPr>
        </p:nvSpPr>
        <p:spPr>
          <a:xfrm>
            <a:off x="601579" y="1999750"/>
            <a:ext cx="7628021" cy="2933198"/>
          </a:xfrm>
        </p:spPr>
        <p:txBody>
          <a:bodyPr>
            <a:normAutofit/>
          </a:bodyPr>
          <a:lstStyle/>
          <a:p>
            <a:pPr lvl="0">
              <a:buSzPct val="45000"/>
              <a:buFont typeface="StarSymbol"/>
              <a:buChar char="●"/>
            </a:pPr>
            <a:r>
              <a:rPr lang="es-UY" sz="2600" dirty="0">
                <a:latin typeface="Century Gothic" panose="020B0502020202020204" pitchFamily="34" charset="0"/>
              </a:rPr>
              <a:t>No todo lo que está en internet está disponible libremente</a:t>
            </a:r>
          </a:p>
          <a:p>
            <a:pPr lvl="0">
              <a:buSzPct val="45000"/>
              <a:buFont typeface="StarSymbol"/>
              <a:buChar char="●"/>
            </a:pPr>
            <a:r>
              <a:rPr lang="es-UY" sz="2600" dirty="0">
                <a:latin typeface="Century Gothic" panose="020B0502020202020204" pitchFamily="34" charset="0"/>
              </a:rPr>
              <a:t>Existen portales donde buscar imágenes, iconos, textos reutilizables</a:t>
            </a:r>
          </a:p>
          <a:p>
            <a:pPr lvl="0">
              <a:buSzPct val="45000"/>
              <a:buFont typeface="StarSymbol"/>
              <a:buChar char="●"/>
            </a:pPr>
            <a:r>
              <a:rPr lang="es-UY" sz="2600" dirty="0">
                <a:latin typeface="Century Gothic" panose="020B0502020202020204" pitchFamily="34" charset="0"/>
              </a:rPr>
              <a:t>Google ofrece un filtro para buscar imágenes según licencia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0" y="274638"/>
            <a:ext cx="5435600" cy="600075"/>
          </a:xfrm>
        </p:spPr>
        <p:txBody>
          <a:bodyPr>
            <a:normAutofit/>
          </a:bodyPr>
          <a:lstStyle/>
          <a:p>
            <a:pPr lvl="0"/>
            <a:r>
              <a:rPr lang="es-UY" sz="3200" dirty="0"/>
              <a:t>¿Dónde encontrarlos?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1010651" y="874713"/>
            <a:ext cx="6412833" cy="5378116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UY" sz="1800" b="0" i="0" u="none" strike="noStrike" kern="1200" dirty="0">
              <a:ln>
                <a:noFill/>
              </a:ln>
              <a:latin typeface="Century Gothic" panose="020B0502020202020204" pitchFamily="34" charset="0"/>
              <a:ea typeface="SimSun" pitchFamily="2"/>
              <a:cs typeface="Lucida Sans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UY" sz="1400" b="1" i="0" u="none" strike="noStrike" kern="1200" dirty="0">
                <a:ln>
                  <a:noFill/>
                </a:ln>
                <a:latin typeface="Century Gothic" panose="020B0502020202020204" pitchFamily="34" charset="0"/>
                <a:ea typeface="SimSun" pitchFamily="2"/>
                <a:cs typeface="Lucida Sans" pitchFamily="2"/>
              </a:rPr>
              <a:t>Buscadores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UY" sz="1400" b="0" i="0" u="none" strike="noStrike" kern="1200" dirty="0">
                <a:ln>
                  <a:noFill/>
                </a:ln>
                <a:latin typeface="Century Gothic" panose="020B0502020202020204" pitchFamily="34" charset="0"/>
                <a:ea typeface="SimSun" pitchFamily="2"/>
                <a:cs typeface="Lucida Sans" pitchFamily="2"/>
              </a:rPr>
              <a:t>        http://search.creativecommons.org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UY" sz="1800" b="0" i="0" u="none" strike="noStrike" kern="1200" dirty="0">
              <a:ln>
                <a:noFill/>
              </a:ln>
              <a:latin typeface="Century Gothic" panose="020B0502020202020204" pitchFamily="34" charset="0"/>
              <a:ea typeface="SimSun" pitchFamily="2"/>
              <a:cs typeface="Lucida Sans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UY" sz="1400" b="1" i="0" u="none" strike="noStrike" kern="1200" dirty="0">
                <a:ln>
                  <a:noFill/>
                </a:ln>
                <a:latin typeface="Century Gothic" panose="020B0502020202020204" pitchFamily="34" charset="0"/>
                <a:ea typeface="SimSun" pitchFamily="2"/>
                <a:cs typeface="Lucida Sans" pitchFamily="2"/>
              </a:rPr>
              <a:t>Fotografías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UY" sz="1400" b="0" i="0" u="none" strike="noStrike" kern="1200" dirty="0">
                <a:ln>
                  <a:noFill/>
                </a:ln>
                <a:latin typeface="Century Gothic" panose="020B0502020202020204" pitchFamily="34" charset="0"/>
                <a:ea typeface="SimSun" pitchFamily="2"/>
                <a:cs typeface="Lucida Sans" pitchFamily="2"/>
              </a:rPr>
              <a:t>        http://www.flickr.com/creativecommons/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UY" sz="1400" b="0" i="0" u="none" strike="noStrike" kern="1200" dirty="0">
                <a:ln>
                  <a:noFill/>
                </a:ln>
                <a:latin typeface="Century Gothic" panose="020B0502020202020204" pitchFamily="34" charset="0"/>
                <a:ea typeface="SimSun" pitchFamily="2"/>
                <a:cs typeface="Lucida Sans" pitchFamily="2"/>
              </a:rPr>
              <a:t>        http://commons.wikimedia.org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UY" sz="1400" b="0" i="0" u="none" strike="noStrike" kern="1200" dirty="0">
                <a:ln>
                  <a:noFill/>
                </a:ln>
                <a:latin typeface="Century Gothic" panose="020B0502020202020204" pitchFamily="34" charset="0"/>
                <a:ea typeface="SimSun" pitchFamily="2"/>
                <a:cs typeface="Lucida Sans" pitchFamily="2"/>
              </a:rPr>
              <a:t>     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UY" sz="1400" b="1" i="0" u="none" strike="noStrike" kern="1200" dirty="0">
                <a:ln>
                  <a:noFill/>
                </a:ln>
                <a:latin typeface="Century Gothic" panose="020B0502020202020204" pitchFamily="34" charset="0"/>
                <a:ea typeface="SimSun" pitchFamily="2"/>
                <a:cs typeface="Lucida Sans" pitchFamily="2"/>
              </a:rPr>
              <a:t>Videos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UY" sz="1400" b="0" i="0" u="none" strike="noStrike" kern="1200" dirty="0">
                <a:ln>
                  <a:noFill/>
                </a:ln>
                <a:latin typeface="Century Gothic" panose="020B0502020202020204" pitchFamily="34" charset="0"/>
                <a:ea typeface="SimSun" pitchFamily="2"/>
                <a:cs typeface="Lucida Sans" pitchFamily="2"/>
              </a:rPr>
              <a:t>        http://vimeo.com/tag:creativecommons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UY" sz="1400" b="0" i="0" u="none" strike="noStrike" kern="1200" dirty="0">
                <a:ln>
                  <a:noFill/>
                </a:ln>
                <a:latin typeface="Century Gothic" panose="020B0502020202020204" pitchFamily="34" charset="0"/>
                <a:ea typeface="SimSun" pitchFamily="2"/>
                <a:cs typeface="Lucida Sans" pitchFamily="2"/>
              </a:rPr>
              <a:t>        http://commons.wikimedia.org/wiki/Category:Video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UY" sz="1800" b="0" i="0" u="none" strike="noStrike" kern="1200" dirty="0">
              <a:ln>
                <a:noFill/>
              </a:ln>
              <a:latin typeface="Century Gothic" panose="020B0502020202020204" pitchFamily="34" charset="0"/>
              <a:ea typeface="SimSun" pitchFamily="2"/>
              <a:cs typeface="Lucida Sans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UY" sz="1400" b="1" i="0" u="none" strike="noStrike" kern="1200" dirty="0" err="1">
                <a:ln>
                  <a:noFill/>
                </a:ln>
                <a:latin typeface="Century Gothic" panose="020B0502020202020204" pitchFamily="34" charset="0"/>
                <a:ea typeface="SimSun" pitchFamily="2"/>
                <a:cs typeface="Lucida Sans" pitchFamily="2"/>
              </a:rPr>
              <a:t>Íconografía</a:t>
            </a:r>
            <a:r>
              <a:rPr lang="es-UY" sz="1400" b="0" i="0" u="none" strike="noStrike" kern="1200" dirty="0">
                <a:ln>
                  <a:noFill/>
                </a:ln>
                <a:latin typeface="Century Gothic" panose="020B0502020202020204" pitchFamily="34" charset="0"/>
                <a:ea typeface="SimSun" pitchFamily="2"/>
                <a:cs typeface="Lucida Sans" pitchFamily="2"/>
              </a:rPr>
              <a:t> (útil para diseño de manuales y aulas virtuales)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UY" sz="1400" b="0" i="0" u="none" strike="noStrike" kern="1200" dirty="0">
                <a:ln>
                  <a:noFill/>
                </a:ln>
                <a:latin typeface="Century Gothic" panose="020B0502020202020204" pitchFamily="34" charset="0"/>
                <a:ea typeface="SimSun" pitchFamily="2"/>
                <a:cs typeface="Lucida Sans" pitchFamily="2"/>
              </a:rPr>
              <a:t>        https://www.iconfinder.com/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UY" sz="1400" b="0" i="0" u="none" strike="noStrike" kern="1200" dirty="0">
                <a:ln>
                  <a:noFill/>
                </a:ln>
                <a:latin typeface="Century Gothic" panose="020B0502020202020204" pitchFamily="34" charset="0"/>
                <a:ea typeface="SimSun" pitchFamily="2"/>
                <a:cs typeface="Lucida Sans" pitchFamily="2"/>
              </a:rPr>
              <a:t>        http://www.openclipart.org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UY" sz="1400" b="0" i="0" u="none" strike="noStrike" kern="1200" dirty="0">
                <a:ln>
                  <a:noFill/>
                </a:ln>
                <a:latin typeface="Century Gothic" panose="020B0502020202020204" pitchFamily="34" charset="0"/>
                <a:ea typeface="SimSun" pitchFamily="2"/>
                <a:cs typeface="Lucida Sans" pitchFamily="2"/>
              </a:rPr>
              <a:t>        http://classroomclipart.com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UY" sz="1400" b="0" i="0" u="none" strike="noStrike" kern="1200" dirty="0">
                <a:ln>
                  <a:noFill/>
                </a:ln>
                <a:latin typeface="Century Gothic" panose="020B0502020202020204" pitchFamily="34" charset="0"/>
                <a:ea typeface="SimSun" pitchFamily="2"/>
                <a:cs typeface="Lucida Sans" pitchFamily="2"/>
              </a:rPr>
              <a:t>        http://www.iconspedia.com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UY" sz="1400" b="0" i="0" u="none" strike="noStrike" kern="1200" dirty="0">
                <a:ln>
                  <a:noFill/>
                </a:ln>
                <a:latin typeface="Century Gothic" panose="020B0502020202020204" pitchFamily="34" charset="0"/>
                <a:ea typeface="SimSun" pitchFamily="2"/>
                <a:cs typeface="Lucida Sans" pitchFamily="2"/>
              </a:rPr>
              <a:t>        http://www.iconarchive.com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UY" sz="1400" b="0" i="0" u="none" strike="noStrike" kern="1200" dirty="0">
              <a:ln>
                <a:noFill/>
              </a:ln>
              <a:latin typeface="Century Gothic" panose="020B0502020202020204" pitchFamily="34" charset="0"/>
              <a:ea typeface="SimSun" pitchFamily="2"/>
              <a:cs typeface="Lucida Sans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UY" sz="1400" b="1" i="0" u="none" strike="noStrike" kern="1200" dirty="0">
                <a:ln>
                  <a:noFill/>
                </a:ln>
                <a:latin typeface="Century Gothic" panose="020B0502020202020204" pitchFamily="34" charset="0"/>
                <a:ea typeface="SimSun" pitchFamily="2"/>
                <a:cs typeface="Lucida Sans" pitchFamily="2"/>
              </a:rPr>
              <a:t>Música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UY" sz="1400" b="0" i="0" u="none" strike="noStrike" kern="1200" dirty="0">
                <a:ln>
                  <a:noFill/>
                </a:ln>
                <a:latin typeface="Century Gothic" panose="020B0502020202020204" pitchFamily="34" charset="0"/>
                <a:ea typeface="SimSun" pitchFamily="2"/>
                <a:cs typeface="Lucida Sans" pitchFamily="2"/>
              </a:rPr>
              <a:t>        http://ccmixter.org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UY" sz="1400" b="0" i="0" u="none" strike="noStrike" kern="1200" dirty="0">
                <a:ln>
                  <a:noFill/>
                </a:ln>
                <a:latin typeface="Century Gothic" panose="020B0502020202020204" pitchFamily="34" charset="0"/>
                <a:ea typeface="SimSun" pitchFamily="2"/>
                <a:cs typeface="Lucida Sans" pitchFamily="2"/>
              </a:rPr>
              <a:t>        http://jamendo.com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UY" sz="1400" b="0" i="0" u="none" strike="noStrike" kern="1200" dirty="0">
                <a:ln>
                  <a:noFill/>
                </a:ln>
                <a:latin typeface="Century Gothic" panose="020B0502020202020204" pitchFamily="34" charset="0"/>
                <a:ea typeface="SimSun" pitchFamily="2"/>
                <a:cs typeface="Lucida Sans" pitchFamily="2"/>
              </a:rPr>
              <a:t>        http://vimeo.com/musicstore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UY" sz="1400" b="0" i="0" u="none" strike="noStrike" kern="1200" dirty="0">
              <a:ln>
                <a:noFill/>
              </a:ln>
              <a:latin typeface="Century Gothic" panose="020B0502020202020204" pitchFamily="34" charset="0"/>
              <a:ea typeface="SimSun" pitchFamily="2"/>
              <a:cs typeface="Lucida Sans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UY" sz="1400" b="1" i="0" u="none" strike="noStrike" kern="1200" dirty="0">
                <a:ln>
                  <a:noFill/>
                </a:ln>
                <a:latin typeface="Century Gothic" panose="020B0502020202020204" pitchFamily="34" charset="0"/>
                <a:ea typeface="SimSun" pitchFamily="2"/>
                <a:cs typeface="Lucida Sans" pitchFamily="2"/>
              </a:rPr>
              <a:t>Artículos de revistas académicas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UY" sz="1400" b="0" i="0" u="none" strike="noStrike" kern="1200" dirty="0">
                <a:ln>
                  <a:noFill/>
                </a:ln>
                <a:latin typeface="Century Gothic" panose="020B0502020202020204" pitchFamily="34" charset="0"/>
                <a:ea typeface="SimSun" pitchFamily="2"/>
                <a:cs typeface="Lucida Sans" pitchFamily="2"/>
              </a:rPr>
              <a:t>	http://www.scielo.org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UY" sz="1400" b="0" i="0" u="none" strike="noStrike" kern="1200" dirty="0">
                <a:ln>
                  <a:noFill/>
                </a:ln>
                <a:latin typeface="Century Gothic" panose="020B0502020202020204" pitchFamily="34" charset="0"/>
                <a:ea typeface="SimSun" pitchFamily="2"/>
                <a:cs typeface="Lucida Sans" pitchFamily="2"/>
              </a:rPr>
              <a:t>	http://www.doaj.org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UY" sz="1400" b="0" i="0" u="none" strike="noStrike" kern="1200" dirty="0">
                <a:ln>
                  <a:noFill/>
                </a:ln>
                <a:latin typeface="Century Gothic" panose="020B0502020202020204" pitchFamily="34" charset="0"/>
                <a:ea typeface="SimSun" pitchFamily="2"/>
                <a:cs typeface="Lucida Sans" pitchFamily="2"/>
              </a:rPr>
              <a:t>	http://www.redalyc.org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601579" y="301876"/>
            <a:ext cx="6931025" cy="684713"/>
          </a:xfrm>
        </p:spPr>
        <p:txBody>
          <a:bodyPr>
            <a:normAutofit fontScale="90000"/>
          </a:bodyPr>
          <a:lstStyle/>
          <a:p>
            <a:pPr lvl="0"/>
            <a:r>
              <a:rPr lang="es-UY" sz="4000" dirty="0" smtClean="0"/>
              <a:t>Recursos educativos abiertos</a:t>
            </a:r>
            <a:endParaRPr lang="es-UY" sz="4000" dirty="0"/>
          </a:p>
        </p:txBody>
      </p:sp>
      <p:sp>
        <p:nvSpPr>
          <p:cNvPr id="3" name="Marcador de texto 2"/>
          <p:cNvSpPr txBox="1">
            <a:spLocks noGrp="1"/>
          </p:cNvSpPr>
          <p:nvPr>
            <p:ph type="body" idx="4294967295"/>
          </p:nvPr>
        </p:nvSpPr>
        <p:spPr>
          <a:xfrm>
            <a:off x="457200" y="1362076"/>
            <a:ext cx="7628021" cy="2933198"/>
          </a:xfrm>
        </p:spPr>
        <p:txBody>
          <a:bodyPr>
            <a:noAutofit/>
          </a:bodyPr>
          <a:lstStyle/>
          <a:p>
            <a:pPr lvl="0">
              <a:buSzPct val="45000"/>
              <a:buFont typeface="StarSymbol"/>
              <a:buChar char="●"/>
            </a:pPr>
            <a:r>
              <a:rPr lang="es-ES" sz="2000" dirty="0" smtClean="0">
                <a:latin typeface="Century Gothic" panose="020B0502020202020204" pitchFamily="34" charset="0"/>
              </a:rPr>
              <a:t>Los </a:t>
            </a:r>
            <a:r>
              <a:rPr lang="es-ES" sz="2000" dirty="0">
                <a:latin typeface="Century Gothic" panose="020B0502020202020204" pitchFamily="34" charset="0"/>
              </a:rPr>
              <a:t>recursos educativos de libre acceso son materiales educativos ( libros de texto, artículos de investigación, vídeos, evaluaciones, simulaciones, etc.) que pueden estar licenciados bajo una licencia abierta (</a:t>
            </a:r>
            <a:r>
              <a:rPr lang="es-ES" sz="2000" dirty="0" err="1">
                <a:latin typeface="Century Gothic" panose="020B0502020202020204" pitchFamily="34" charset="0"/>
              </a:rPr>
              <a:t>ej</a:t>
            </a:r>
            <a:r>
              <a:rPr lang="es-ES" sz="2000" dirty="0">
                <a:latin typeface="Century Gothic" panose="020B0502020202020204" pitchFamily="34" charset="0"/>
              </a:rPr>
              <a:t>: </a:t>
            </a:r>
            <a:r>
              <a:rPr lang="es-ES" sz="2000" dirty="0" err="1">
                <a:latin typeface="Century Gothic" panose="020B0502020202020204" pitchFamily="34" charset="0"/>
              </a:rPr>
              <a:t>Creative</a:t>
            </a:r>
            <a:r>
              <a:rPr lang="es-ES" sz="2000" dirty="0">
                <a:latin typeface="Century Gothic" panose="020B0502020202020204" pitchFamily="34" charset="0"/>
              </a:rPr>
              <a:t> </a:t>
            </a:r>
            <a:r>
              <a:rPr lang="es-ES" sz="2000" dirty="0" err="1">
                <a:latin typeface="Century Gothic" panose="020B0502020202020204" pitchFamily="34" charset="0"/>
              </a:rPr>
              <a:t>Commons</a:t>
            </a:r>
            <a:r>
              <a:rPr lang="es-ES" sz="2000" dirty="0">
                <a:latin typeface="Century Gothic" panose="020B0502020202020204" pitchFamily="34" charset="0"/>
              </a:rPr>
              <a:t>) o se pueden encontrar en dominio público. </a:t>
            </a:r>
          </a:p>
          <a:p>
            <a:pPr lvl="0">
              <a:buSzPct val="45000"/>
              <a:buFont typeface="StarSymbol"/>
              <a:buChar char="●"/>
            </a:pPr>
            <a:r>
              <a:rPr lang="es-ES" sz="2000" dirty="0">
                <a:latin typeface="Century Gothic" panose="020B0502020202020204" pitchFamily="34" charset="0"/>
              </a:rPr>
              <a:t>Esto permite a los estudiantes imprimir, copiar y distribuir el material de modo legal y gratuito y dependiendo de la licencia, los docentes pueden modificar, adaptar, actualizar, traducir y crear nuevos materiales para su </a:t>
            </a:r>
            <a:r>
              <a:rPr lang="es-ES" sz="2000" dirty="0" smtClean="0">
                <a:latin typeface="Century Gothic" panose="020B0502020202020204" pitchFamily="34" charset="0"/>
              </a:rPr>
              <a:t>cursos</a:t>
            </a:r>
            <a:endParaRPr lang="es-UY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8370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601579" y="301876"/>
            <a:ext cx="6931025" cy="684713"/>
          </a:xfrm>
        </p:spPr>
        <p:txBody>
          <a:bodyPr>
            <a:normAutofit fontScale="90000"/>
          </a:bodyPr>
          <a:lstStyle/>
          <a:p>
            <a:pPr lvl="0"/>
            <a:r>
              <a:rPr lang="es-UY" sz="4000" dirty="0" smtClean="0"/>
              <a:t>Recursos educativos abiertos</a:t>
            </a:r>
            <a:endParaRPr lang="es-UY" sz="4000" dirty="0"/>
          </a:p>
        </p:txBody>
      </p:sp>
      <p:sp>
        <p:nvSpPr>
          <p:cNvPr id="3" name="Marcador de texto 2"/>
          <p:cNvSpPr txBox="1">
            <a:spLocks noGrp="1"/>
          </p:cNvSpPr>
          <p:nvPr>
            <p:ph type="body" idx="4294967295"/>
          </p:nvPr>
        </p:nvSpPr>
        <p:spPr>
          <a:xfrm>
            <a:off x="457200" y="1362076"/>
            <a:ext cx="7628021" cy="2933198"/>
          </a:xfrm>
        </p:spPr>
        <p:txBody>
          <a:bodyPr>
            <a:noAutofit/>
          </a:bodyPr>
          <a:lstStyle/>
          <a:p>
            <a:pPr lvl="0">
              <a:buSzPct val="45000"/>
              <a:buFont typeface="StarSymbol"/>
              <a:buChar char="●"/>
            </a:pPr>
            <a:r>
              <a:rPr lang="es-UY" sz="2000" dirty="0" smtClean="0">
                <a:latin typeface="Century Gothic" panose="020B0502020202020204" pitchFamily="34" charset="0"/>
              </a:rPr>
              <a:t>Busquen antes en la plataforma EVA de la </a:t>
            </a:r>
            <a:r>
              <a:rPr lang="es-UY" sz="2000" dirty="0" err="1" smtClean="0">
                <a:latin typeface="Century Gothic" panose="020B0502020202020204" pitchFamily="34" charset="0"/>
              </a:rPr>
              <a:t>Udelar</a:t>
            </a:r>
            <a:r>
              <a:rPr lang="es-UY" sz="2000" dirty="0" smtClean="0">
                <a:latin typeface="Century Gothic" panose="020B0502020202020204" pitchFamily="34" charset="0"/>
              </a:rPr>
              <a:t> o en otras plataformas como </a:t>
            </a:r>
            <a:r>
              <a:rPr lang="es-UY" sz="2000" dirty="0" err="1" smtClean="0">
                <a:latin typeface="Century Gothic" panose="020B0502020202020204" pitchFamily="34" charset="0"/>
              </a:rPr>
              <a:t>youtube</a:t>
            </a:r>
            <a:r>
              <a:rPr lang="es-UY" sz="2000" dirty="0" smtClean="0">
                <a:latin typeface="Century Gothic" panose="020B0502020202020204" pitchFamily="34" charset="0"/>
              </a:rPr>
              <a:t> o </a:t>
            </a:r>
            <a:r>
              <a:rPr lang="es-UY" sz="2000" dirty="0" err="1" smtClean="0">
                <a:latin typeface="Century Gothic" panose="020B0502020202020204" pitchFamily="34" charset="0"/>
              </a:rPr>
              <a:t>vimeo</a:t>
            </a:r>
            <a:r>
              <a:rPr lang="es-UY" sz="2000" dirty="0" smtClean="0">
                <a:latin typeface="Century Gothic" panose="020B0502020202020204" pitchFamily="34" charset="0"/>
              </a:rPr>
              <a:t> recursos que se han estado elaborando y fíjense si pueden utilizarlas en sus clases, SIEMPRE haciendo mención a la original.</a:t>
            </a:r>
            <a:endParaRPr lang="es-UY" sz="2000" dirty="0" smtClean="0">
              <a:latin typeface="Century Gothic" panose="020B0502020202020204" pitchFamily="34" charset="0"/>
            </a:endParaRPr>
          </a:p>
          <a:p>
            <a:pPr lvl="0">
              <a:buSzPct val="45000"/>
              <a:buFont typeface="StarSymbol"/>
              <a:buChar char="●"/>
            </a:pPr>
            <a:r>
              <a:rPr lang="es-UY" sz="2000" dirty="0" smtClean="0">
                <a:latin typeface="Century Gothic" panose="020B0502020202020204" pitchFamily="34" charset="0"/>
              </a:rPr>
              <a:t>Liberen los materiales que </a:t>
            </a:r>
            <a:r>
              <a:rPr lang="es-UY" sz="2000" dirty="0" err="1" smtClean="0">
                <a:latin typeface="Century Gothic" panose="020B0502020202020204" pitchFamily="34" charset="0"/>
              </a:rPr>
              <a:t>Uds</a:t>
            </a:r>
            <a:r>
              <a:rPr lang="es-UY" sz="2000" dirty="0" smtClean="0">
                <a:latin typeface="Century Gothic" panose="020B0502020202020204" pitchFamily="34" charset="0"/>
              </a:rPr>
              <a:t> realizan con licencias </a:t>
            </a:r>
            <a:r>
              <a:rPr lang="es-UY" sz="2000" dirty="0" err="1" smtClean="0">
                <a:latin typeface="Century Gothic" panose="020B0502020202020204" pitchFamily="34" charset="0"/>
              </a:rPr>
              <a:t>creative</a:t>
            </a:r>
            <a:r>
              <a:rPr lang="es-UY" sz="2000" dirty="0" smtClean="0">
                <a:latin typeface="Century Gothic" panose="020B0502020202020204" pitchFamily="34" charset="0"/>
              </a:rPr>
              <a:t> </a:t>
            </a:r>
            <a:r>
              <a:rPr lang="es-UY" sz="2000" dirty="0" err="1" smtClean="0">
                <a:latin typeface="Century Gothic" panose="020B0502020202020204" pitchFamily="34" charset="0"/>
              </a:rPr>
              <a:t>commons</a:t>
            </a:r>
            <a:r>
              <a:rPr lang="es-UY" sz="2000" dirty="0" smtClean="0">
                <a:latin typeface="Century Gothic" panose="020B0502020202020204" pitchFamily="34" charset="0"/>
              </a:rPr>
              <a:t> para que otros puedan tambi</a:t>
            </a:r>
            <a:r>
              <a:rPr lang="es-UY" sz="2000" dirty="0" smtClean="0">
                <a:latin typeface="Century Gothic" panose="020B0502020202020204" pitchFamily="34" charset="0"/>
              </a:rPr>
              <a:t>én optimizar tiempos y mejorar las clases de todos colectivamente.</a:t>
            </a:r>
            <a:endParaRPr lang="es-UY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5918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hlinkClick r:id="rId3"/>
          </p:cNvPr>
          <p:cNvPicPr>
            <a:picLocks noChangeAspect="1"/>
          </p:cNvPicPr>
          <p:nvPr/>
        </p:nvPicPr>
        <p:blipFill>
          <a:blip r:embed="rId4">
            <a:lum bright="-50000"/>
            <a:alphaModFix/>
          </a:blip>
          <a:srcRect/>
          <a:stretch>
            <a:fillRect/>
          </a:stretch>
        </p:blipFill>
        <p:spPr>
          <a:xfrm>
            <a:off x="3924000" y="4428360"/>
            <a:ext cx="1944000" cy="79884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uadroTexto 2"/>
          <p:cNvSpPr txBox="1"/>
          <p:nvPr/>
        </p:nvSpPr>
        <p:spPr>
          <a:xfrm>
            <a:off x="810000" y="720000"/>
            <a:ext cx="8460000" cy="57600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</a:pPr>
            <a:r>
              <a:rPr lang="es-UY" sz="2200" b="1" i="0" u="none" strike="noStrike" kern="1200" dirty="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rPr>
              <a:t>         ¡¡DESCARGÁ Y REUTILIZÁ ESTA PRESENTACIÓN!!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</a:pPr>
            <a:endParaRPr lang="es-UY" sz="2200" b="0" i="0" u="none" strike="noStrike" kern="1200" dirty="0" smtClean="0">
              <a:ln>
                <a:noFill/>
              </a:ln>
              <a:latin typeface="Arial" pitchFamily="18"/>
              <a:ea typeface="SimSun" pitchFamily="2"/>
              <a:cs typeface="Lucida Sans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</a:pPr>
            <a:r>
              <a:rPr lang="es-UY" sz="2200" dirty="0" smtClean="0">
                <a:latin typeface="Arial" pitchFamily="18"/>
                <a:ea typeface="SimSun" pitchFamily="2"/>
                <a:cs typeface="Lucida Sans" pitchFamily="2"/>
              </a:rPr>
              <a:t>Lic. Carina Patrón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</a:pPr>
            <a:r>
              <a:rPr lang="es-UY" sz="2200" dirty="0" smtClean="0">
                <a:latin typeface="Arial" pitchFamily="18"/>
                <a:ea typeface="SimSun" pitchFamily="2"/>
                <a:cs typeface="Lucida Sans" pitchFamily="2"/>
              </a:rPr>
              <a:t>Referencia. Facultad de Odontología. Universidad de la República</a:t>
            </a:r>
            <a:endParaRPr lang="es-UY" sz="2200" dirty="0">
              <a:latin typeface="Arial" pitchFamily="18"/>
              <a:ea typeface="SimSun" pitchFamily="2"/>
              <a:cs typeface="Lucida Sans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</a:pPr>
            <a:r>
              <a:rPr lang="es-UY" sz="2200" b="0" i="0" u="none" strike="noStrike" kern="1200" dirty="0" smtClean="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rPr>
              <a:t>2018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</a:pPr>
            <a:endParaRPr lang="es-UY" sz="2200" dirty="0">
              <a:latin typeface="Arial" pitchFamily="18"/>
              <a:ea typeface="SimSun" pitchFamily="2"/>
              <a:cs typeface="Lucida Sans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</a:pPr>
            <a:endParaRPr lang="es-UY" sz="2200" b="0" i="0" u="none" strike="noStrike" kern="1200" dirty="0" smtClean="0">
              <a:ln>
                <a:noFill/>
              </a:ln>
              <a:latin typeface="Arial" pitchFamily="18"/>
              <a:ea typeface="SimSun" pitchFamily="2"/>
              <a:cs typeface="Lucida Sans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</a:pPr>
            <a:endParaRPr lang="es-UY" sz="2200" dirty="0">
              <a:latin typeface="Arial" pitchFamily="18"/>
              <a:ea typeface="SimSun" pitchFamily="2"/>
              <a:cs typeface="Lucida Sans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</a:pPr>
            <a:r>
              <a:rPr lang="es-UY" sz="1600" b="0" i="0" u="none" strike="noStrike" kern="1200" dirty="0" smtClean="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rPr>
              <a:t>Basada </a:t>
            </a:r>
            <a:r>
              <a:rPr lang="es-UY" sz="1600" b="0" i="0" u="none" strike="noStrike" kern="1200" dirty="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rPr>
              <a:t>parcialmente en la presentación de CC </a:t>
            </a:r>
            <a:r>
              <a:rPr lang="es-UY" sz="1600" b="0" i="0" u="none" strike="noStrike" kern="1200" dirty="0" smtClean="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rPr>
              <a:t>Uruguay</a:t>
            </a:r>
            <a:endParaRPr lang="es-UY" sz="1600" b="0" i="0" u="none" strike="noStrike" kern="1200" dirty="0">
              <a:ln>
                <a:noFill/>
              </a:ln>
              <a:latin typeface="Arial" pitchFamily="18"/>
              <a:ea typeface="SimSun" pitchFamily="2"/>
              <a:cs typeface="Lucida Sans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</a:pPr>
            <a:r>
              <a:rPr lang="es-UY" sz="1600" b="0" i="0" u="none" strike="noStrike" kern="1200" dirty="0">
                <a:ln>
                  <a:noFill/>
                </a:ln>
                <a:latin typeface="Arial" pitchFamily="18"/>
                <a:ea typeface="SimSun" pitchFamily="2"/>
                <a:cs typeface="Lucida Sans" pitchFamily="2"/>
              </a:rPr>
              <a:t>Disponible en: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</a:pPr>
            <a:r>
              <a:rPr lang="es-UY" sz="1600" b="0" i="0" u="none" strike="noStrike" kern="1200" dirty="0">
                <a:ln>
                  <a:noFill/>
                </a:ln>
                <a:latin typeface="Arial" pitchFamily="18"/>
                <a:ea typeface="SimSun" pitchFamily="2"/>
                <a:cs typeface="Lucida Sans" pitchFamily="2"/>
                <a:hlinkClick r:id="rId5"/>
              </a:rPr>
              <a:t>http://es.slideshare.net/CreativeCommonsUruguay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</a:pPr>
            <a:endParaRPr lang="es-UY" sz="2200" b="0" i="0" u="none" strike="noStrike" kern="1200" dirty="0">
              <a:ln>
                <a:noFill/>
              </a:ln>
              <a:latin typeface="Arial" pitchFamily="18"/>
              <a:ea typeface="SimSun" pitchFamily="2"/>
              <a:cs typeface="Lucida Sans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694490" y="397878"/>
            <a:ext cx="4200525" cy="998538"/>
          </a:xfrm>
        </p:spPr>
        <p:txBody>
          <a:bodyPr/>
          <a:lstStyle/>
          <a:p>
            <a:pPr lvl="0"/>
            <a:r>
              <a:rPr lang="es-UY" dirty="0"/>
              <a:t>Iniciativas</a:t>
            </a:r>
          </a:p>
        </p:txBody>
      </p:sp>
      <p:sp>
        <p:nvSpPr>
          <p:cNvPr id="3" name="Marcador de texto 2"/>
          <p:cNvSpPr txBox="1">
            <a:spLocks noGrp="1"/>
          </p:cNvSpPr>
          <p:nvPr>
            <p:ph type="body" idx="4294967295"/>
          </p:nvPr>
        </p:nvSpPr>
        <p:spPr>
          <a:xfrm>
            <a:off x="827924" y="1768475"/>
            <a:ext cx="7413708" cy="3513138"/>
          </a:xfrm>
        </p:spPr>
        <p:txBody>
          <a:bodyPr>
            <a:noAutofit/>
          </a:bodyPr>
          <a:lstStyle/>
          <a:p>
            <a:pPr lvl="0">
              <a:buSzPct val="45000"/>
              <a:buFont typeface="StarSymbol"/>
              <a:buChar char="●"/>
            </a:pPr>
            <a:r>
              <a:rPr lang="es-UY" sz="2400" dirty="0"/>
              <a:t>Budapest Open Access </a:t>
            </a:r>
            <a:r>
              <a:rPr lang="es-UY" sz="2400" dirty="0" err="1"/>
              <a:t>Iniciative</a:t>
            </a:r>
            <a:r>
              <a:rPr lang="es-UY" sz="2400" dirty="0"/>
              <a:t> (2002</a:t>
            </a:r>
            <a:r>
              <a:rPr lang="es-UY" sz="2400" dirty="0" smtClean="0"/>
              <a:t>)</a:t>
            </a:r>
          </a:p>
          <a:p>
            <a:pPr>
              <a:buSzPct val="45000"/>
              <a:buFont typeface="StarSymbol"/>
              <a:buChar char="●"/>
            </a:pPr>
            <a:r>
              <a:rPr lang="es-UY" sz="2400" dirty="0" err="1"/>
              <a:t>Bethesda</a:t>
            </a:r>
            <a:r>
              <a:rPr lang="es-UY" sz="2400" dirty="0"/>
              <a:t> </a:t>
            </a:r>
            <a:r>
              <a:rPr lang="es-UY" sz="2400" dirty="0" err="1"/>
              <a:t>Statement</a:t>
            </a:r>
            <a:r>
              <a:rPr lang="es-UY" sz="2400" dirty="0"/>
              <a:t> </a:t>
            </a:r>
            <a:r>
              <a:rPr lang="es-UY" sz="2400" dirty="0" err="1"/>
              <a:t>on</a:t>
            </a:r>
            <a:r>
              <a:rPr lang="es-UY" sz="2400" dirty="0"/>
              <a:t> Open Access (2003)</a:t>
            </a:r>
          </a:p>
          <a:p>
            <a:pPr lvl="0">
              <a:buSzPct val="45000"/>
              <a:buFont typeface="StarSymbol"/>
              <a:buChar char="●"/>
            </a:pPr>
            <a:r>
              <a:rPr lang="es-UY" sz="2400" dirty="0" err="1" smtClean="0"/>
              <a:t>Berlin</a:t>
            </a:r>
            <a:r>
              <a:rPr lang="es-UY" sz="2400" dirty="0" smtClean="0"/>
              <a:t> </a:t>
            </a:r>
            <a:r>
              <a:rPr lang="es-UY" sz="2400" dirty="0" err="1"/>
              <a:t>Declaration</a:t>
            </a:r>
            <a:r>
              <a:rPr lang="es-UY" sz="2400" dirty="0"/>
              <a:t> </a:t>
            </a:r>
            <a:r>
              <a:rPr lang="es-UY" sz="2400" dirty="0" err="1"/>
              <a:t>on</a:t>
            </a:r>
            <a:r>
              <a:rPr lang="es-UY" sz="2400" dirty="0"/>
              <a:t> Open Access </a:t>
            </a:r>
            <a:r>
              <a:rPr lang="es-UY" sz="2400" dirty="0" err="1"/>
              <a:t>to</a:t>
            </a:r>
            <a:r>
              <a:rPr lang="es-UY" sz="2400" dirty="0"/>
              <a:t> </a:t>
            </a:r>
            <a:r>
              <a:rPr lang="es-UY" sz="2400" dirty="0" err="1"/>
              <a:t>Knowledge</a:t>
            </a:r>
            <a:r>
              <a:rPr lang="es-UY" sz="2400" dirty="0"/>
              <a:t> in </a:t>
            </a:r>
            <a:r>
              <a:rPr lang="es-UY" sz="2400" dirty="0" err="1"/>
              <a:t>the</a:t>
            </a:r>
            <a:r>
              <a:rPr lang="es-UY" sz="2400" dirty="0"/>
              <a:t> </a:t>
            </a:r>
            <a:r>
              <a:rPr lang="es-UY" sz="2400" dirty="0" err="1"/>
              <a:t>Sciences</a:t>
            </a:r>
            <a:r>
              <a:rPr lang="es-UY" sz="2400" dirty="0"/>
              <a:t> and </a:t>
            </a:r>
            <a:r>
              <a:rPr lang="es-UY" sz="2400" dirty="0" err="1"/>
              <a:t>Humanities</a:t>
            </a:r>
            <a:r>
              <a:rPr lang="es-UY" sz="2400" dirty="0"/>
              <a:t> (</a:t>
            </a:r>
            <a:r>
              <a:rPr lang="es-UY" sz="2400" dirty="0" smtClean="0"/>
              <a:t>2003)</a:t>
            </a:r>
            <a:endParaRPr lang="es-UY" sz="2400" dirty="0"/>
          </a:p>
          <a:p>
            <a:pPr lvl="0">
              <a:buSzPct val="45000"/>
              <a:buFont typeface="StarSymbol"/>
              <a:buChar char="●"/>
            </a:pPr>
            <a:r>
              <a:rPr lang="es-UY" sz="2400" dirty="0" smtClean="0"/>
              <a:t>Washington </a:t>
            </a:r>
            <a:r>
              <a:rPr lang="es-UY" sz="2400" dirty="0"/>
              <a:t>D.C. </a:t>
            </a:r>
            <a:r>
              <a:rPr lang="es-UY" sz="2400" dirty="0" err="1"/>
              <a:t>Principles</a:t>
            </a:r>
            <a:r>
              <a:rPr lang="es-UY" sz="2400" dirty="0"/>
              <a:t> </a:t>
            </a:r>
            <a:r>
              <a:rPr lang="es-UY" sz="2400" dirty="0" err="1"/>
              <a:t>for</a:t>
            </a:r>
            <a:r>
              <a:rPr lang="es-UY" sz="2400" dirty="0"/>
              <a:t> Free Access </a:t>
            </a:r>
            <a:r>
              <a:rPr lang="es-UY" sz="2400" dirty="0" err="1"/>
              <a:t>to</a:t>
            </a:r>
            <a:r>
              <a:rPr lang="es-UY" sz="2400" dirty="0"/>
              <a:t> </a:t>
            </a:r>
            <a:r>
              <a:rPr lang="es-UY" sz="2400" dirty="0" err="1"/>
              <a:t>Science</a:t>
            </a:r>
            <a:r>
              <a:rPr lang="es-UY" sz="2400" dirty="0"/>
              <a:t> (2002)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599156" y="361281"/>
            <a:ext cx="6331033" cy="1093788"/>
          </a:xfrm>
        </p:spPr>
        <p:txBody>
          <a:bodyPr>
            <a:normAutofit/>
          </a:bodyPr>
          <a:lstStyle/>
          <a:p>
            <a:pPr lvl="0"/>
            <a:r>
              <a:rPr lang="es-UY" dirty="0"/>
              <a:t>Vías para el acceso abierto</a:t>
            </a:r>
          </a:p>
        </p:txBody>
      </p:sp>
      <p:sp>
        <p:nvSpPr>
          <p:cNvPr id="3" name="Marcador de texto 2"/>
          <p:cNvSpPr txBox="1">
            <a:spLocks noGrp="1"/>
          </p:cNvSpPr>
          <p:nvPr>
            <p:ph type="body" idx="4294967295"/>
          </p:nvPr>
        </p:nvSpPr>
        <p:spPr>
          <a:xfrm>
            <a:off x="706605" y="2237791"/>
            <a:ext cx="7713662" cy="1973262"/>
          </a:xfrm>
        </p:spPr>
        <p:txBody>
          <a:bodyPr>
            <a:noAutofit/>
          </a:bodyPr>
          <a:lstStyle/>
          <a:p>
            <a:pPr lvl="0">
              <a:buSzPct val="45000"/>
              <a:buFont typeface="StarSymbol"/>
              <a:buChar char="●"/>
            </a:pPr>
            <a:r>
              <a:rPr lang="es-UY" sz="2800" dirty="0" err="1"/>
              <a:t>Via</a:t>
            </a:r>
            <a:r>
              <a:rPr lang="es-UY" sz="2800" dirty="0"/>
              <a:t> verde (repositorios institucionales)</a:t>
            </a:r>
          </a:p>
          <a:p>
            <a:pPr lvl="0">
              <a:buSzPct val="45000"/>
              <a:buFont typeface="StarSymbol"/>
              <a:buChar char="●"/>
            </a:pPr>
            <a:r>
              <a:rPr lang="es-UY" sz="2800" dirty="0"/>
              <a:t>Vía dorada (revistas)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864101" y="325688"/>
            <a:ext cx="7329404" cy="1262063"/>
          </a:xfrm>
        </p:spPr>
        <p:txBody>
          <a:bodyPr>
            <a:normAutofit fontScale="90000"/>
          </a:bodyPr>
          <a:lstStyle/>
          <a:p>
            <a:pPr lvl="0"/>
            <a:r>
              <a:rPr lang="es-UY" dirty="0"/>
              <a:t>Vía verde: Repositorios institucionales</a:t>
            </a:r>
          </a:p>
        </p:txBody>
      </p:sp>
      <p:sp>
        <p:nvSpPr>
          <p:cNvPr id="3" name="Marcador de texto 2"/>
          <p:cNvSpPr txBox="1">
            <a:spLocks noGrp="1"/>
          </p:cNvSpPr>
          <p:nvPr>
            <p:ph type="body" idx="4294967295"/>
          </p:nvPr>
        </p:nvSpPr>
        <p:spPr>
          <a:xfrm>
            <a:off x="923048" y="2309646"/>
            <a:ext cx="7211510" cy="2948154"/>
          </a:xfrm>
        </p:spPr>
        <p:txBody>
          <a:bodyPr>
            <a:normAutofit/>
          </a:bodyPr>
          <a:lstStyle/>
          <a:p>
            <a:pPr lvl="0">
              <a:buSzPct val="45000"/>
              <a:buFont typeface="StarSymbol"/>
              <a:buChar char="●"/>
            </a:pPr>
            <a:r>
              <a:rPr lang="es-UY" sz="2400" dirty="0">
                <a:latin typeface="Arial" panose="020B0604020202020204" pitchFamily="34" charset="0"/>
                <a:cs typeface="Arial" panose="020B0604020202020204" pitchFamily="34" charset="0"/>
              </a:rPr>
              <a:t>Espacios gestionados por las Instituciones para recopilar y difundir su </a:t>
            </a:r>
            <a:r>
              <a:rPr lang="es-UY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producción</a:t>
            </a:r>
          </a:p>
          <a:p>
            <a:pPr lvl="0">
              <a:buSzPct val="45000"/>
              <a:buFont typeface="StarSymbol"/>
              <a:buChar char="●"/>
            </a:pPr>
            <a:r>
              <a:rPr lang="es-UY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Pueden </a:t>
            </a:r>
            <a:r>
              <a:rPr lang="es-UY" sz="2400" dirty="0">
                <a:latin typeface="Arial" panose="020B0604020202020204" pitchFamily="34" charset="0"/>
                <a:cs typeface="Arial" panose="020B0604020202020204" pitchFamily="34" charset="0"/>
              </a:rPr>
              <a:t>contener artículos de revistas, tesis y otros </a:t>
            </a:r>
            <a:r>
              <a:rPr lang="es-UY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documentos</a:t>
            </a:r>
          </a:p>
          <a:p>
            <a:pPr lvl="0">
              <a:buSzPct val="45000"/>
              <a:buFont typeface="StarSymbol"/>
              <a:buChar char="●"/>
            </a:pPr>
            <a:r>
              <a:rPr lang="es-UY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Pueden </a:t>
            </a:r>
            <a:r>
              <a:rPr lang="es-UY" sz="2400" dirty="0">
                <a:latin typeface="Arial" panose="020B0604020202020204" pitchFamily="34" charset="0"/>
                <a:cs typeface="Arial" panose="020B0604020202020204" pitchFamily="34" charset="0"/>
              </a:rPr>
              <a:t>ser </a:t>
            </a:r>
            <a:r>
              <a:rPr lang="es-UY" sz="2400" dirty="0" err="1">
                <a:latin typeface="Arial" panose="020B0604020202020204" pitchFamily="34" charset="0"/>
                <a:cs typeface="Arial" panose="020B0604020202020204" pitchFamily="34" charset="0"/>
              </a:rPr>
              <a:t>autogestionados</a:t>
            </a:r>
            <a:r>
              <a:rPr lang="es-UY" sz="2400" dirty="0">
                <a:latin typeface="Arial" panose="020B0604020202020204" pitchFamily="34" charset="0"/>
                <a:cs typeface="Arial" panose="020B0604020202020204" pitchFamily="34" charset="0"/>
              </a:rPr>
              <a:t> (por los autores) </a:t>
            </a:r>
            <a:r>
              <a:rPr lang="es-UY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y/o </a:t>
            </a:r>
            <a:r>
              <a:rPr lang="es-UY" sz="2400" dirty="0">
                <a:latin typeface="Arial" panose="020B0604020202020204" pitchFamily="34" charset="0"/>
                <a:cs typeface="Arial" panose="020B0604020202020204" pitchFamily="34" charset="0"/>
              </a:rPr>
              <a:t>ingresados a través de las Bibliotecas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924594" y="277562"/>
            <a:ext cx="6172200" cy="1117600"/>
          </a:xfrm>
        </p:spPr>
        <p:txBody>
          <a:bodyPr>
            <a:normAutofit fontScale="90000"/>
          </a:bodyPr>
          <a:lstStyle/>
          <a:p>
            <a:pPr lvl="0"/>
            <a:r>
              <a:rPr lang="es-UY" dirty="0"/>
              <a:t>Vía verde: Repositorios institucionales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lum bright="-50000"/>
            <a:alphaModFix/>
          </a:blip>
          <a:srcRect/>
          <a:stretch>
            <a:fillRect/>
          </a:stretch>
        </p:blipFill>
        <p:spPr>
          <a:xfrm>
            <a:off x="3250440" y="3960473"/>
            <a:ext cx="1990440" cy="961559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>
            <a:lum bright="-50000"/>
            <a:alphaModFix/>
          </a:blip>
          <a:srcRect/>
          <a:stretch>
            <a:fillRect/>
          </a:stretch>
        </p:blipFill>
        <p:spPr>
          <a:xfrm>
            <a:off x="3250440" y="2030760"/>
            <a:ext cx="2407680" cy="10292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1014413" y="361533"/>
            <a:ext cx="5637212" cy="984250"/>
          </a:xfrm>
        </p:spPr>
        <p:txBody>
          <a:bodyPr/>
          <a:lstStyle/>
          <a:p>
            <a:pPr lvl="0"/>
            <a:r>
              <a:rPr lang="es-UY" dirty="0"/>
              <a:t>Vía verde: Colibrí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1014412" y="1668125"/>
            <a:ext cx="7155029" cy="5624573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compatLnSpc="0">
            <a:spAutoFit/>
          </a:bodyPr>
          <a:lstStyle/>
          <a:p>
            <a:pPr marL="285750" marR="0" lvl="0" indent="-28575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/>
            </a:pPr>
            <a:r>
              <a:rPr lang="es-UY" sz="2400" b="0" i="0" u="none" strike="noStrike" kern="120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a typeface="SimSun" pitchFamily="2"/>
                <a:cs typeface="Lucida Sans" pitchFamily="2"/>
              </a:rPr>
              <a:t>Instalado en </a:t>
            </a:r>
            <a:r>
              <a:rPr lang="es-UY" sz="2400" b="0" i="0" u="none" strike="noStrike" kern="120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a typeface="SimSun" pitchFamily="2"/>
                <a:cs typeface="Lucida Sans" pitchFamily="2"/>
              </a:rPr>
              <a:t>2010</a:t>
            </a:r>
          </a:p>
          <a:p>
            <a:pPr marL="285750" marR="0" lvl="0" indent="-28575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/>
            </a:pPr>
            <a:endParaRPr lang="es-UY" sz="2400" b="0" i="0" u="none" strike="noStrike" kern="120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a typeface="SimSun" pitchFamily="2"/>
              <a:cs typeface="Lucida Sans" pitchFamily="2"/>
            </a:endParaRPr>
          </a:p>
          <a:p>
            <a:pPr marL="285750" lvl="0" indent="-285750" hangingPunct="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accent6">
                    <a:lumMod val="50000"/>
                  </a:schemeClr>
                </a:solidFill>
              </a:rPr>
              <a:t>Todo lo producido en </a:t>
            </a:r>
            <a:r>
              <a:rPr lang="es-ES" sz="2400" dirty="0" err="1">
                <a:solidFill>
                  <a:schemeClr val="accent6">
                    <a:lumMod val="50000"/>
                  </a:schemeClr>
                </a:solidFill>
              </a:rPr>
              <a:t>UdelaR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</a:rPr>
              <a:t> tiene que tener una de las licencias </a:t>
            </a:r>
            <a:r>
              <a:rPr lang="es-ES" sz="2400" dirty="0" smtClean="0">
                <a:solidFill>
                  <a:schemeClr val="accent6">
                    <a:lumMod val="50000"/>
                  </a:schemeClr>
                </a:solidFill>
              </a:rPr>
              <a:t>CC para ser ingresado a Colibrí </a:t>
            </a:r>
            <a:r>
              <a:rPr lang="es-ES" dirty="0" smtClean="0">
                <a:solidFill>
                  <a:schemeClr val="accent6">
                    <a:lumMod val="50000"/>
                  </a:schemeClr>
                </a:solidFill>
              </a:rPr>
              <a:t>(según Res. del CDC 004010-002826-12)</a:t>
            </a:r>
          </a:p>
          <a:p>
            <a:pPr marL="285750" lvl="0" indent="-285750" hangingPunct="0">
              <a:buFont typeface="Arial" panose="020B0604020202020204" pitchFamily="34" charset="0"/>
              <a:buChar char="•"/>
            </a:pPr>
            <a:endParaRPr lang="es-UY" sz="2400" b="0" i="0" u="none" strike="noStrike" kern="1200" dirty="0">
              <a:ln>
                <a:noFill/>
              </a:ln>
              <a:solidFill>
                <a:schemeClr val="accent6">
                  <a:lumMod val="50000"/>
                </a:schemeClr>
              </a:solidFill>
              <a:ea typeface="SimSun" pitchFamily="2"/>
              <a:cs typeface="Lucida Sans" pitchFamily="2"/>
            </a:endParaRPr>
          </a:p>
          <a:p>
            <a:pPr marL="285750" marR="0" lvl="0" indent="-28575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/>
            </a:pPr>
            <a:r>
              <a:rPr lang="es-UY" sz="2400" b="0" i="0" u="none" strike="noStrike" kern="120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a typeface="SimSun" pitchFamily="2"/>
                <a:cs typeface="Lucida Sans" pitchFamily="2"/>
              </a:rPr>
              <a:t>La Colección Odontología cuenta con </a:t>
            </a:r>
            <a:r>
              <a:rPr lang="es-UY" sz="2400" b="0" i="0" u="none" strike="noStrike" kern="120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a typeface="SimSun" pitchFamily="2"/>
                <a:cs typeface="Lucida Sans" pitchFamily="2"/>
              </a:rPr>
              <a:t>196 </a:t>
            </a:r>
            <a:r>
              <a:rPr lang="es-UY" sz="2400" b="0" i="0" u="none" strike="noStrike" kern="120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a typeface="SimSun" pitchFamily="2"/>
                <a:cs typeface="Lucida Sans" pitchFamily="2"/>
              </a:rPr>
              <a:t>artículos de revistas, </a:t>
            </a:r>
            <a:r>
              <a:rPr lang="es-UY" sz="2400" b="0" i="0" u="none" strike="noStrike" kern="120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a typeface="SimSun" pitchFamily="2"/>
                <a:cs typeface="Lucida Sans" pitchFamily="2"/>
              </a:rPr>
              <a:t>16 </a:t>
            </a:r>
            <a:r>
              <a:rPr lang="es-UY" sz="2400" b="0" i="0" u="none" strike="noStrike" kern="120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a typeface="SimSun" pitchFamily="2"/>
                <a:cs typeface="Lucida Sans" pitchFamily="2"/>
              </a:rPr>
              <a:t>libros y </a:t>
            </a:r>
            <a:r>
              <a:rPr lang="es-UY" sz="2400" b="0" i="0" u="none" strike="noStrike" kern="120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a typeface="SimSun" pitchFamily="2"/>
                <a:cs typeface="Lucida Sans" pitchFamily="2"/>
              </a:rPr>
              <a:t>14 </a:t>
            </a:r>
            <a:r>
              <a:rPr lang="es-UY" sz="2400" b="0" i="0" u="none" strike="noStrike" kern="120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a typeface="SimSun" pitchFamily="2"/>
                <a:cs typeface="Lucida Sans" pitchFamily="2"/>
              </a:rPr>
              <a:t>tesis</a:t>
            </a:r>
          </a:p>
          <a:p>
            <a:pPr marL="285750" marR="0" lvl="0" indent="-28575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/>
            </a:pPr>
            <a:endParaRPr lang="es-UY" sz="2400" b="0" i="0" u="none" strike="noStrike" kern="1200" dirty="0">
              <a:ln>
                <a:noFill/>
              </a:ln>
              <a:solidFill>
                <a:schemeClr val="accent6">
                  <a:lumMod val="50000"/>
                </a:schemeClr>
              </a:solidFill>
              <a:ea typeface="SimSun" pitchFamily="2"/>
              <a:cs typeface="Lucida Sans" pitchFamily="2"/>
            </a:endParaRPr>
          </a:p>
          <a:p>
            <a:pPr marL="285750" marR="0" lvl="0" indent="-28575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/>
            </a:pPr>
            <a:r>
              <a:rPr lang="es-UY" sz="2400" b="0" i="0" u="none" strike="noStrike" kern="120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a typeface="SimSun" pitchFamily="2"/>
                <a:cs typeface="Lucida Sans" pitchFamily="2"/>
              </a:rPr>
              <a:t>El libro más descargado en toda la Universidad es el </a:t>
            </a:r>
            <a:r>
              <a:rPr lang="es-UY" sz="2400" b="0" i="0" u="none" strike="noStrike" kern="120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a typeface="SimSun" pitchFamily="2"/>
                <a:cs typeface="Lucida Sans" pitchFamily="2"/>
              </a:rPr>
              <a:t>Anatomía </a:t>
            </a:r>
            <a:r>
              <a:rPr lang="es-UY" sz="2400" b="0" i="0" u="none" strike="noStrike" kern="120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a typeface="SimSun" pitchFamily="2"/>
                <a:cs typeface="Lucida Sans" pitchFamily="2"/>
              </a:rPr>
              <a:t>Craneofacial</a:t>
            </a:r>
            <a:r>
              <a:rPr lang="es-UY" sz="2400" b="0" i="0" u="none" strike="noStrike" kern="120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a typeface="SimSun" pitchFamily="2"/>
                <a:cs typeface="Lucida Sans" pitchFamily="2"/>
              </a:rPr>
              <a:t> </a:t>
            </a:r>
            <a:r>
              <a:rPr lang="es-UY" sz="2400" b="0" i="0" u="none" strike="noStrike" kern="120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a typeface="SimSun" pitchFamily="2"/>
                <a:cs typeface="Lucida Sans" pitchFamily="2"/>
              </a:rPr>
              <a:t>con 3600 </a:t>
            </a:r>
            <a:r>
              <a:rPr lang="es-UY" sz="2400" b="0" i="0" u="none" strike="noStrike" kern="120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a typeface="SimSun" pitchFamily="2"/>
                <a:cs typeface="Lucida Sans" pitchFamily="2"/>
              </a:rPr>
              <a:t>descargas desde su publicación en 2014 y no ha </a:t>
            </a:r>
            <a:r>
              <a:rPr lang="es-UY" sz="2400" b="0" i="0" u="none" strike="noStrike" kern="120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a typeface="SimSun" pitchFamily="2"/>
                <a:cs typeface="Lucida Sans" pitchFamily="2"/>
              </a:rPr>
              <a:t>disminuído</a:t>
            </a:r>
            <a:r>
              <a:rPr lang="es-UY" sz="2400" b="0" i="0" u="none" strike="noStrike" kern="120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a typeface="SimSun" pitchFamily="2"/>
                <a:cs typeface="Lucida Sans" pitchFamily="2"/>
              </a:rPr>
              <a:t> su venta en papel</a:t>
            </a:r>
            <a:r>
              <a:rPr lang="es-UY" sz="2400" b="0" i="0" u="none" strike="noStrike" kern="120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a typeface="SimSun" pitchFamily="2"/>
                <a:cs typeface="Lucida Sans" pitchFamily="2"/>
              </a:rPr>
              <a:t>.</a:t>
            </a:r>
          </a:p>
          <a:p>
            <a:pPr marR="0" lvl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</a:pPr>
            <a:endParaRPr lang="es-UY" sz="2400" b="0" i="0" u="none" strike="noStrike" kern="1200" dirty="0">
              <a:ln>
                <a:noFill/>
              </a:ln>
              <a:solidFill>
                <a:schemeClr val="accent6">
                  <a:lumMod val="50000"/>
                </a:schemeClr>
              </a:solidFill>
              <a:ea typeface="SimSun" pitchFamily="2"/>
              <a:cs typeface="Lucida Sans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UY" sz="1800" b="0" i="0" u="none" strike="noStrike" kern="1200" dirty="0">
              <a:ln>
                <a:noFill/>
              </a:ln>
              <a:latin typeface="Arial" pitchFamily="18"/>
              <a:ea typeface="SimSun" pitchFamily="2"/>
              <a:cs typeface="Lucida Sans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UY" sz="1800" b="0" i="0" u="none" strike="noStrike" kern="1200" dirty="0">
              <a:ln>
                <a:noFill/>
              </a:ln>
              <a:latin typeface="Arial" pitchFamily="18"/>
              <a:ea typeface="SimSun" pitchFamily="2"/>
              <a:cs typeface="Lucida Sans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925429" y="289594"/>
            <a:ext cx="7821529" cy="937627"/>
          </a:xfrm>
        </p:spPr>
        <p:txBody>
          <a:bodyPr>
            <a:normAutofit/>
          </a:bodyPr>
          <a:lstStyle/>
          <a:p>
            <a:pPr lvl="0"/>
            <a:r>
              <a:rPr lang="es-UY" sz="3200" dirty="0"/>
              <a:t>Vía dorada: Revistas de acceso </a:t>
            </a:r>
            <a:r>
              <a:rPr lang="es-UY" sz="3200" dirty="0" smtClean="0"/>
              <a:t>abierto</a:t>
            </a:r>
            <a:endParaRPr lang="es-UY" sz="3200" dirty="0"/>
          </a:p>
        </p:txBody>
      </p:sp>
      <p:sp>
        <p:nvSpPr>
          <p:cNvPr id="3" name="Marcador de texto 2"/>
          <p:cNvSpPr txBox="1">
            <a:spLocks noGrp="1"/>
          </p:cNvSpPr>
          <p:nvPr>
            <p:ph type="body" idx="4294967295"/>
          </p:nvPr>
        </p:nvSpPr>
        <p:spPr>
          <a:xfrm>
            <a:off x="300205" y="1612732"/>
            <a:ext cx="8348662" cy="949325"/>
          </a:xfrm>
        </p:spPr>
        <p:txBody>
          <a:bodyPr>
            <a:noAutofit/>
          </a:bodyPr>
          <a:lstStyle/>
          <a:p>
            <a:pPr lvl="1">
              <a:buSzPct val="45000"/>
              <a:buFont typeface="StarSymbol"/>
              <a:buChar char="●"/>
            </a:pPr>
            <a:r>
              <a:rPr lang="es-UY" sz="2180" dirty="0" smtClean="0"/>
              <a:t>Publicaciones periódicas que no exigen a los lectores suscripción</a:t>
            </a:r>
          </a:p>
          <a:p>
            <a:pPr lvl="1">
              <a:buSzPct val="45000"/>
              <a:buFont typeface="StarSymbol"/>
              <a:buChar char="●"/>
            </a:pPr>
            <a:r>
              <a:rPr lang="es-UY" sz="2180" dirty="0" smtClean="0"/>
              <a:t>Revisadas por pares (ciego u open </a:t>
            </a:r>
            <a:r>
              <a:rPr lang="es-UY" sz="2180" dirty="0" err="1" smtClean="0"/>
              <a:t>review</a:t>
            </a:r>
            <a:r>
              <a:rPr lang="es-UY" sz="2180" dirty="0" smtClean="0"/>
              <a:t>)</a:t>
            </a:r>
          </a:p>
          <a:p>
            <a:pPr lvl="1">
              <a:buSzPct val="45000"/>
              <a:buFont typeface="StarSymbol"/>
              <a:buChar char="●"/>
            </a:pPr>
            <a:r>
              <a:rPr lang="es-UY" sz="2180" dirty="0" smtClean="0"/>
              <a:t>Algunas cobran </a:t>
            </a:r>
            <a:r>
              <a:rPr lang="es-UY" sz="2180" dirty="0" err="1" smtClean="0"/>
              <a:t>Articles</a:t>
            </a:r>
            <a:r>
              <a:rPr lang="es-UY" sz="2180" dirty="0" smtClean="0"/>
              <a:t> </a:t>
            </a:r>
            <a:r>
              <a:rPr lang="es-UY" sz="2180" dirty="0" err="1" smtClean="0"/>
              <a:t>Processing</a:t>
            </a:r>
            <a:r>
              <a:rPr lang="es-UY" sz="2180" dirty="0" smtClean="0"/>
              <a:t> </a:t>
            </a:r>
            <a:r>
              <a:rPr lang="es-UY" sz="2180" dirty="0" err="1" smtClean="0"/>
              <a:t>Charges</a:t>
            </a:r>
            <a:r>
              <a:rPr lang="es-UY" sz="2180" dirty="0" smtClean="0"/>
              <a:t> (</a:t>
            </a:r>
            <a:r>
              <a:rPr lang="es-UY" sz="2180" dirty="0" err="1" smtClean="0"/>
              <a:t>APCs</a:t>
            </a:r>
            <a:r>
              <a:rPr lang="es-UY" sz="2180" dirty="0" smtClean="0"/>
              <a:t>)</a:t>
            </a:r>
          </a:p>
          <a:p>
            <a:pPr lvl="1">
              <a:buSzPct val="45000"/>
              <a:buFont typeface="StarSymbol"/>
              <a:buChar char="●"/>
            </a:pPr>
            <a:r>
              <a:rPr lang="es-UY" sz="2180" dirty="0" smtClean="0"/>
              <a:t>Muchas nacen de Instituciones o Asociaciones o Editoriales </a:t>
            </a:r>
          </a:p>
          <a:p>
            <a:pPr lvl="1">
              <a:buSzPct val="45000"/>
              <a:buFont typeface="StarSymbol"/>
              <a:buChar char="●"/>
            </a:pPr>
            <a:r>
              <a:rPr lang="es-UY" sz="2180" dirty="0" smtClean="0"/>
              <a:t>Otras nacen de la política de los Estados acerca de la publicación que es financiada por fondos públicos</a:t>
            </a:r>
            <a:endParaRPr lang="es-UY" sz="2180" dirty="0"/>
          </a:p>
          <a:p>
            <a:pPr marL="503972" lvl="1" indent="0">
              <a:buSzPct val="45000"/>
              <a:buNone/>
            </a:pPr>
            <a:endParaRPr lang="es-UY" sz="2180" dirty="0" smtClean="0"/>
          </a:p>
        </p:txBody>
      </p:sp>
    </p:spTree>
    <p:extLst>
      <p:ext uri="{BB962C8B-B14F-4D97-AF65-F5344CB8AC3E}">
        <p14:creationId xmlns:p14="http://schemas.microsoft.com/office/powerpoint/2010/main" val="4206222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n%20título%20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lantillaProEVA_v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1100</TotalTime>
  <Words>1617</Words>
  <Application>Microsoft Office PowerPoint</Application>
  <PresentationFormat>Personalizado</PresentationFormat>
  <Paragraphs>223</Paragraphs>
  <Slides>36</Slides>
  <Notes>35</Notes>
  <HiddenSlides>0</HiddenSlides>
  <MMClips>0</MMClips>
  <ScaleCrop>false</ScaleCrop>
  <HeadingPairs>
    <vt:vector size="6" baseType="variant">
      <vt:variant>
        <vt:lpstr>Fuentes usadas</vt:lpstr>
      </vt:variant>
      <vt:variant>
        <vt:i4>14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36</vt:i4>
      </vt:variant>
    </vt:vector>
  </HeadingPairs>
  <TitlesOfParts>
    <vt:vector size="53" baseType="lpstr">
      <vt:lpstr>Arial Unicode MS</vt:lpstr>
      <vt:lpstr>SimSun</vt:lpstr>
      <vt:lpstr>Arial</vt:lpstr>
      <vt:lpstr>Calibri</vt:lpstr>
      <vt:lpstr>Century Gothic</vt:lpstr>
      <vt:lpstr>Creative Commons</vt:lpstr>
      <vt:lpstr>DejaVu Sans</vt:lpstr>
      <vt:lpstr>Lucida Grande</vt:lpstr>
      <vt:lpstr>Lucida Sans</vt:lpstr>
      <vt:lpstr>StarSymbol</vt:lpstr>
      <vt:lpstr>Tahoma</vt:lpstr>
      <vt:lpstr>Times New Roman</vt:lpstr>
      <vt:lpstr>Trebuchet MS</vt:lpstr>
      <vt:lpstr>Wingdings 3</vt:lpstr>
      <vt:lpstr>Sin%20título%201</vt:lpstr>
      <vt:lpstr>PlantillaProEVA_v1</vt:lpstr>
      <vt:lpstr>Faceta</vt:lpstr>
      <vt:lpstr>Presentación de PowerPoint</vt:lpstr>
      <vt:lpstr>Acceso abierto</vt:lpstr>
      <vt:lpstr>¿Qué es el acceso abierto?</vt:lpstr>
      <vt:lpstr>Iniciativas</vt:lpstr>
      <vt:lpstr>Vías para el acceso abierto</vt:lpstr>
      <vt:lpstr>Vía verde: Repositorios institucionales</vt:lpstr>
      <vt:lpstr>Vía verde: Repositorios institucionales</vt:lpstr>
      <vt:lpstr>Vía verde: Colibrí</vt:lpstr>
      <vt:lpstr>Vía dorada: Revistas de acceso abierto</vt:lpstr>
      <vt:lpstr>Vía dorada: Revistas de acceso abierto  </vt:lpstr>
      <vt:lpstr>Vía dorada: Revistas de acceso abierto ¿Qué tener en cuenta?</vt:lpstr>
      <vt:lpstr>Vía dorada: Revistas de acceso abierto ¿Qué tener en cuenta?</vt:lpstr>
      <vt:lpstr>Vía dorada: Revistas de acceso abierto ¿Qué tener en cuenta?</vt:lpstr>
      <vt:lpstr>Vía dorada: Revistas de acceso abierto ¿Qué tener en cuenta?</vt:lpstr>
      <vt:lpstr>Vía dorada: Revistas de acceso abierto ¿Qué tener en cuenta?</vt:lpstr>
      <vt:lpstr>Vía dorada: Revistas de acceso abierto </vt:lpstr>
      <vt:lpstr>Vía dorada: Revistas de acceso abierto Métricas</vt:lpstr>
      <vt:lpstr>Vía dorada: Revistas de acceso abierto Métricas</vt:lpstr>
      <vt:lpstr>Vía dorada: Revistas de acceso abierto Métricas</vt:lpstr>
      <vt:lpstr>Vía dorada: Revistas de acceso abierto ¿Qué tener en cuenta?</vt:lpstr>
      <vt:lpstr>Vía dorada: Revistas de acceso abierto ¿Qué tener en cuenta?</vt:lpstr>
      <vt:lpstr>Vía dorada: Revistas de acceso abierto Revistas depredadoras</vt:lpstr>
      <vt:lpstr>Vía dorada: Revistas de acceso abierto Revistas depredadoras</vt:lpstr>
      <vt:lpstr>Ventajas de publicar en acceso abierto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¿Qué material tiene licencias CC en internet?</vt:lpstr>
      <vt:lpstr>¿Dónde encontrarlos?</vt:lpstr>
      <vt:lpstr>Recursos educativos abiertos</vt:lpstr>
      <vt:lpstr>Recursos educativos abiertos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Acceso abierto</dc:title>
  <dc:creator>usuario</dc:creator>
  <cp:lastModifiedBy>Usuario de Windows</cp:lastModifiedBy>
  <cp:revision>99</cp:revision>
  <dcterms:created xsi:type="dcterms:W3CDTF">2014-04-08T15:59:51Z</dcterms:created>
  <dcterms:modified xsi:type="dcterms:W3CDTF">2018-11-27T10:59:39Z</dcterms:modified>
</cp:coreProperties>
</file>