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14" r:id="rId3"/>
  </p:sldMasterIdLst>
  <p:notesMasterIdLst>
    <p:notesMasterId r:id="rId40"/>
  </p:notesMasterIdLst>
  <p:handoutMasterIdLst>
    <p:handoutMasterId r:id="rId41"/>
  </p:handoutMasterIdLst>
  <p:sldIdLst>
    <p:sldId id="280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90" r:id="rId12"/>
    <p:sldId id="293" r:id="rId13"/>
    <p:sldId id="291" r:id="rId14"/>
    <p:sldId id="287" r:id="rId15"/>
    <p:sldId id="286" r:id="rId16"/>
    <p:sldId id="289" r:id="rId17"/>
    <p:sldId id="292" r:id="rId18"/>
    <p:sldId id="283" r:id="rId19"/>
    <p:sldId id="297" r:id="rId20"/>
    <p:sldId id="298" r:id="rId21"/>
    <p:sldId id="299" r:id="rId22"/>
    <p:sldId id="294" r:id="rId23"/>
    <p:sldId id="288" r:id="rId24"/>
    <p:sldId id="285" r:id="rId25"/>
    <p:sldId id="296" r:id="rId26"/>
    <p:sldId id="295" r:id="rId27"/>
    <p:sldId id="264" r:id="rId28"/>
    <p:sldId id="265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301" r:id="rId37"/>
    <p:sldId id="302" r:id="rId38"/>
    <p:sldId id="279" r:id="rId39"/>
  </p:sldIdLst>
  <p:sldSz cx="10080625" cy="7559675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UY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3" name="Marcador de fech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UY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4" name="Marcador de pie de página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UY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5" name="Marcador de número de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FE33840-EA50-48B8-A0E7-DAA426B3342F}" type="slidenum">
              <a:t>‹Nº›</a:t>
            </a:fld>
            <a:endParaRPr lang="es-UY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77975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4" name="Marcador de encabezad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s-UY"/>
          </a:p>
        </p:txBody>
      </p:sp>
      <p:sp>
        <p:nvSpPr>
          <p:cNvPr id="5" name="Marcador de fech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s-UY"/>
          </a:p>
        </p:txBody>
      </p:sp>
      <p:sp>
        <p:nvSpPr>
          <p:cNvPr id="6" name="Marcador de pie de pá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s-UY"/>
          </a:p>
        </p:txBody>
      </p:sp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fld id="{ECD242AC-596E-4CEA-A672-80B312AC3402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8002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es-UY" sz="2000" b="0" i="0" u="none" strike="noStrike" kern="1200">
        <a:ln>
          <a:noFill/>
        </a:ln>
        <a:latin typeface="Arial" pitchFamily="18"/>
        <a:ea typeface="SimSu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B45A8F7-8751-45B7-8AA8-7768E5BEB857}" type="slidenum">
              <a:t>2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497249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11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3993149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12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365691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13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604453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14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684292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15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2186807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16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85317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17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692690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18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3763650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19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3322118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20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3218682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BDAC72E-76DC-4F42-B9A2-67B54F608B86}" type="slidenum">
              <a:t>3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494766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21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942845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22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34391982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23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23467928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24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33318091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9485332-402D-4CC1-8F8B-9E63AC9794CD}" type="slidenum">
              <a:t>25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36940104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A6701D7-CBFB-4A94-8E0A-E96070A6C21C}" type="slidenum">
              <a:t>26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8151787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4A8F815-9F35-4009-84EC-976BC7FFE8D1}" type="slidenum">
              <a:t>27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01688"/>
            <a:ext cx="5345113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760"/>
          </a:xfrm>
        </p:spPr>
        <p:txBody>
          <a:bodyPr vert="horz" compatLnSpc="1">
            <a:spAutoFit/>
          </a:bodyPr>
          <a:lstStyle/>
          <a:p>
            <a:pPr marL="0" algn="l" hangingPunct="1">
              <a:spcBef>
                <a:spcPts val="448"/>
              </a:spcBef>
              <a:tabLst>
                <a:tab pos="0" algn="l"/>
                <a:tab pos="912599" algn="l"/>
                <a:tab pos="1825560" algn="l"/>
                <a:tab pos="2738160" algn="l"/>
                <a:tab pos="3651120" algn="l"/>
                <a:tab pos="4563720" algn="l"/>
                <a:tab pos="5476680" algn="l"/>
                <a:tab pos="6389640" algn="l"/>
                <a:tab pos="7302240" algn="l"/>
                <a:tab pos="8215200" algn="l"/>
                <a:tab pos="9127800" algn="l"/>
                <a:tab pos="10040760" algn="l"/>
                <a:tab pos="10953720" algn="l"/>
              </a:tabLst>
            </a:pPr>
            <a:endParaRPr lang="es-UY" sz="2810">
              <a:solidFill>
                <a:srgbClr val="000000"/>
              </a:solidFill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296363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EC7B534-3858-4E5B-843F-45ABA10BD941}" type="slidenum">
              <a:t>28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01688"/>
            <a:ext cx="5345113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760"/>
          </a:xfrm>
        </p:spPr>
        <p:txBody>
          <a:bodyPr vert="horz" compatLnSpc="1">
            <a:spAutoFit/>
          </a:bodyPr>
          <a:lstStyle/>
          <a:p>
            <a:pPr marL="0" algn="l" hangingPunct="1">
              <a:spcBef>
                <a:spcPts val="448"/>
              </a:spcBef>
              <a:tabLst>
                <a:tab pos="0" algn="l"/>
                <a:tab pos="912599" algn="l"/>
                <a:tab pos="1825560" algn="l"/>
                <a:tab pos="2738160" algn="l"/>
                <a:tab pos="3651120" algn="l"/>
                <a:tab pos="4563720" algn="l"/>
                <a:tab pos="5476680" algn="l"/>
                <a:tab pos="6389640" algn="l"/>
                <a:tab pos="7302240" algn="l"/>
                <a:tab pos="8215200" algn="l"/>
                <a:tab pos="9127800" algn="l"/>
                <a:tab pos="10040760" algn="l"/>
                <a:tab pos="10953720" algn="l"/>
              </a:tabLst>
            </a:pPr>
            <a:endParaRPr lang="es-UY" sz="2810">
              <a:solidFill>
                <a:srgbClr val="000000"/>
              </a:solidFill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651005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D41D77C-244C-441C-974F-A69F406639A5}" type="slidenum">
              <a:t>29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01688"/>
            <a:ext cx="5345113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760"/>
          </a:xfrm>
        </p:spPr>
        <p:txBody>
          <a:bodyPr vert="horz" compatLnSpc="1"/>
          <a:lstStyle/>
          <a:p>
            <a:pPr marL="0" algn="l" hangingPunct="1">
              <a:spcBef>
                <a:spcPts val="448"/>
              </a:spcBef>
              <a:tabLst>
                <a:tab pos="0" algn="l"/>
                <a:tab pos="912599" algn="l"/>
                <a:tab pos="1825560" algn="l"/>
                <a:tab pos="2738160" algn="l"/>
                <a:tab pos="3651120" algn="l"/>
                <a:tab pos="4563720" algn="l"/>
                <a:tab pos="5476680" algn="l"/>
                <a:tab pos="6389640" algn="l"/>
                <a:tab pos="7302240" algn="l"/>
                <a:tab pos="8215200" algn="l"/>
                <a:tab pos="9127800" algn="l"/>
                <a:tab pos="10040760" algn="l"/>
                <a:tab pos="10953720" algn="l"/>
              </a:tabLst>
            </a:pPr>
            <a:endParaRPr lang="es-UY" sz="2810">
              <a:solidFill>
                <a:srgbClr val="000000"/>
              </a:solidFill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5144558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CABFECF-0572-47D3-BF0B-F8078C3520D2}" type="slidenum">
              <a:t>30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01688"/>
            <a:ext cx="5345113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760"/>
          </a:xfrm>
        </p:spPr>
        <p:txBody>
          <a:bodyPr vert="horz" compatLnSpc="1">
            <a:spAutoFit/>
          </a:bodyPr>
          <a:lstStyle/>
          <a:p>
            <a:pPr marL="0" algn="l" hangingPunct="1">
              <a:spcBef>
                <a:spcPts val="448"/>
              </a:spcBef>
              <a:tabLst>
                <a:tab pos="0" algn="l"/>
                <a:tab pos="912599" algn="l"/>
                <a:tab pos="1825560" algn="l"/>
                <a:tab pos="2738160" algn="l"/>
                <a:tab pos="3651120" algn="l"/>
                <a:tab pos="4563720" algn="l"/>
                <a:tab pos="5476680" algn="l"/>
                <a:tab pos="6389640" algn="l"/>
                <a:tab pos="7302240" algn="l"/>
                <a:tab pos="8215200" algn="l"/>
                <a:tab pos="9127800" algn="l"/>
                <a:tab pos="10040760" algn="l"/>
                <a:tab pos="10953720" algn="l"/>
              </a:tabLst>
            </a:pPr>
            <a:endParaRPr lang="es-UY" sz="2810">
              <a:solidFill>
                <a:srgbClr val="000000"/>
              </a:solidFill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90139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8E89196-EA69-4DC5-9FC1-70BFC179B2BE}" type="slidenum">
              <a:t>4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0775044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B517978-E54E-4B46-B4A8-8B50F2A59317}" type="slidenum">
              <a:t>31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01688"/>
            <a:ext cx="5345113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760"/>
          </a:xfrm>
        </p:spPr>
        <p:txBody>
          <a:bodyPr vert="horz" compatLnSpc="1">
            <a:spAutoFit/>
          </a:bodyPr>
          <a:lstStyle/>
          <a:p>
            <a:pPr marL="0" algn="l" hangingPunct="1">
              <a:spcBef>
                <a:spcPts val="448"/>
              </a:spcBef>
              <a:tabLst>
                <a:tab pos="0" algn="l"/>
                <a:tab pos="912599" algn="l"/>
                <a:tab pos="1825560" algn="l"/>
                <a:tab pos="2738160" algn="l"/>
                <a:tab pos="3651120" algn="l"/>
                <a:tab pos="4563720" algn="l"/>
                <a:tab pos="5476680" algn="l"/>
                <a:tab pos="6389640" algn="l"/>
                <a:tab pos="7302240" algn="l"/>
                <a:tab pos="8215200" algn="l"/>
                <a:tab pos="9127800" algn="l"/>
                <a:tab pos="10040760" algn="l"/>
                <a:tab pos="10953720" algn="l"/>
              </a:tabLst>
            </a:pPr>
            <a:endParaRPr lang="es-UY" sz="2810">
              <a:solidFill>
                <a:srgbClr val="000000"/>
              </a:solidFill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800809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7649428-CA1A-4AF5-A608-5EB5364E5A3D}" type="slidenum">
              <a:t>32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147768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BE51096-713F-48AA-A08C-DF115C36B1F2}" type="slidenum">
              <a:t>33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6210915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7649428-CA1A-4AF5-A608-5EB5364E5A3D}" type="slidenum">
              <a:t>34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8444926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7649428-CA1A-4AF5-A608-5EB5364E5A3D}" type="slidenum">
              <a:t>35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21181785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BC61890-542F-4E1E-87EA-AE9524EC4C4F}" type="slidenum">
              <a:t>36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307811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CA6E3A3-B084-403E-94B2-9B36E507147D}" type="slidenum">
              <a:t>5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267454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6FBB941-2795-4979-9BDF-8CC98DB12D7B}" type="slidenum">
              <a:t>6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78011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A361260-292A-47BD-B992-194319429827}" type="slidenum">
              <a:t>7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2584366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C2DB5C1-C5AA-471A-9F39-895A87DCA0CA}" type="slidenum">
              <a:t>8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577079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9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1351457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ACBF092-4342-4830-BCD3-29E36F223A02}" type="slidenum">
              <a:t>10</a:t>
            </a:fld>
            <a:endParaRPr lang="es-UY"/>
          </a:p>
        </p:txBody>
      </p:sp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UY" sz="2810"/>
          </a:p>
        </p:txBody>
      </p:sp>
    </p:spTree>
    <p:extLst>
      <p:ext uri="{BB962C8B-B14F-4D97-AF65-F5344CB8AC3E}">
        <p14:creationId xmlns:p14="http://schemas.microsoft.com/office/powerpoint/2010/main" val="25591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388189-D154-4ABE-9E8B-3A3C13572648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5790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758F5B-5A7E-448A-9892-08D35D382376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9921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35838" y="863600"/>
            <a:ext cx="2276475" cy="56086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863600"/>
            <a:ext cx="6680200" cy="56086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4AFAFB-8FB2-41A9-86DE-EB424DD26523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2565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2C33C4-00E1-4B13-942B-763A9299BF72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8218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6C8286-EED5-4C2E-B2B0-01B5D3A0A3CB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9669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46FA66-B8FC-4086-85FA-FB34DEA42F22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4618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548938" y="3290888"/>
            <a:ext cx="4459287" cy="4384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5160625" y="3290888"/>
            <a:ext cx="4459288" cy="4384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FEE45F-8C68-45B6-838B-63D1F7A177DF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645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036B88-5834-42FE-B070-C994C0594C1F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6110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5AA009-F6C7-4AB5-8B6D-A59D564A3835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7712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E17F60-5AB4-4E9D-A866-791738B880B0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678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B46CE9-65BE-4990-B9DB-B46BF1C12FEB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5655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D687F-BEC2-49DB-AA1C-8999B920DB60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6565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CF2C12-E092-4F62-9EE3-DE1BB34A6333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553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882582-DF5B-4F22-900C-DA37936D4C30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8314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4841538" y="301625"/>
            <a:ext cx="4778375" cy="7373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14185900" cy="7373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F54E51-DDAC-44A4-9726-28D136D470D0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8903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C1A40C-B4D9-4D49-AAB4-1AF89580446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86366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5AF2A7-B353-4F53-8579-F3F2E5B4868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85197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2374FC-178C-4FD8-9F43-764D6C26386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593380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D7E286-A6E8-48F0-9991-0945C380E05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62046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A84AF7-5B66-45DB-BE0C-45AE84C801A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287496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D99CFF-706B-431D-8C51-DA498CEB753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12621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2E2476-B8D0-4ECA-8D4C-343FBF198A0C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689933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A20497-D109-4461-B32D-5887023EAC88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1566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4FF2-AB8C-41AE-B2FF-FE4A94708E51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617034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7A4E3B-4C28-471E-A4B7-704A88EE1A9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6035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FCD4DB-5FDA-4CC2-B080-B13DC749F8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9301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FCD4DB-5FDA-4CC2-B080-B13DC749F8A4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92246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FCD4DB-5FDA-4CC2-B080-B13DC749F8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239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FCD4DB-5FDA-4CC2-B080-B13DC749F8A4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04825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FCD4DB-5FDA-4CC2-B080-B13DC749F8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177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18B74-F644-4A2A-BD7F-B0987939F05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060119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E1A7C5-BF9B-4720-9B94-9A68D5FE2C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8444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9750" y="2087563"/>
            <a:ext cx="4459288" cy="4384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51438" y="2087563"/>
            <a:ext cx="4460875" cy="4384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3D77AC-8BA4-4515-BA88-5B3EA397BA02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1985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95CB09-A1BD-484D-8C35-B10CD30CB127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1526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DA89B9-07F0-41A2-9F81-CC09FF5E199B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1664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791391-9D15-42AD-B8D6-E782B70786FB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3963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76E259-5764-45E5-B463-B3DA99C246FE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4311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393B30-C689-4DED-B11A-1B2CE626BA7B}" type="slidenum"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3035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 txBox="1">
            <a:spLocks noGrp="1"/>
          </p:cNvSpPr>
          <p:nvPr>
            <p:ph type="title"/>
          </p:nvPr>
        </p:nvSpPr>
        <p:spPr>
          <a:xfrm>
            <a:off x="503999" y="864000"/>
            <a:ext cx="9071640" cy="843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1"/>
          </p:nvPr>
        </p:nvSpPr>
        <p:spPr>
          <a:xfrm>
            <a:off x="540360" y="208800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2"/>
          </p:nvPr>
        </p:nvSpPr>
        <p:spPr>
          <a:xfrm>
            <a:off x="503999" y="7020000"/>
            <a:ext cx="2348280" cy="388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s-UY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3"/>
          </p:nvPr>
        </p:nvSpPr>
        <p:spPr>
          <a:xfrm>
            <a:off x="3420000" y="59400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s-UY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fld id="{2DFCD4DB-5FDA-4CC2-B080-B13DC749F8A4}" type="slidenum">
              <a:t>‹Nº›</a:t>
            </a:fld>
            <a:endParaRPr lang="es-UY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185040" y="180000"/>
            <a:ext cx="9714959" cy="70678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s-UY" sz="4400" b="1" i="0" u="none" strike="noStrike" kern="1200">
          <a:ln>
            <a:noFill/>
          </a:ln>
          <a:solidFill>
            <a:srgbClr val="000000"/>
          </a:solidFill>
          <a:latin typeface="Arial" pitchFamily="34"/>
          <a:ea typeface="SimSun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s-UY" sz="3200" b="0" i="0" u="none" strike="noStrike" kern="1200">
          <a:ln>
            <a:noFill/>
          </a:ln>
          <a:latin typeface="Arial" pitchFamily="18"/>
          <a:ea typeface="SimSun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347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1"/>
          </p:nvPr>
        </p:nvSpPr>
        <p:spPr>
          <a:xfrm>
            <a:off x="10548360" y="3290759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s-UY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3"/>
          </p:nvPr>
        </p:nvSpPr>
        <p:spPr>
          <a:xfrm>
            <a:off x="3465000" y="649872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endParaRPr lang="es-UY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191720" y="66600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s-UY" sz="1400" kern="1200">
                <a:latin typeface="Times New Roman" pitchFamily="18"/>
                <a:ea typeface="DejaVu Sans" pitchFamily="2"/>
                <a:cs typeface="Tahoma" pitchFamily="2"/>
              </a:defRPr>
            </a:lvl1pPr>
          </a:lstStyle>
          <a:p>
            <a:pPr lvl="0"/>
            <a:fld id="{88F6550B-9682-4215-A50B-3CD1CD0FB21D}" type="slidenum">
              <a:t>‹Nº›</a:t>
            </a:fld>
            <a:endParaRPr lang="es-UY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185040" y="180000"/>
            <a:ext cx="9714959" cy="70678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s-UY" sz="4400" b="0" i="0" u="none" strike="noStrike" kern="1200">
          <a:ln>
            <a:noFill/>
          </a:ln>
          <a:latin typeface="Arial" pitchFamily="18"/>
          <a:ea typeface="Arial Unicode MS" pitchFamily="2"/>
          <a:cs typeface="Arial Unicode MS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es-UY" sz="3200" b="0" i="0" u="none" strike="noStrike" kern="1200">
          <a:ln>
            <a:noFill/>
          </a:ln>
          <a:latin typeface="Arial" pitchFamily="18"/>
          <a:ea typeface="Arial Unicode MS" pitchFamily="2"/>
          <a:cs typeface="Arial Unicode M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lvl="0"/>
            <a:fld id="{2DFCD4DB-5FDA-4CC2-B080-B13DC749F8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02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s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es.slideshare.net/CreativeCommonsUruguay" TargetMode="Externa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974558" y="918160"/>
            <a:ext cx="7218947" cy="2968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503972" rtl="0" eaLnBrk="1" latinLnBrk="0" hangingPunct="1">
              <a:spcBef>
                <a:spcPct val="0"/>
              </a:spcBef>
              <a:buNone/>
              <a:defRPr sz="3968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UY" dirty="0" smtClean="0"/>
          </a:p>
          <a:p>
            <a:r>
              <a:rPr lang="es-UY" dirty="0" smtClean="0">
                <a:latin typeface="Century Gothic" panose="020B0502020202020204" pitchFamily="34" charset="0"/>
              </a:rPr>
              <a:t>Acceso </a:t>
            </a:r>
            <a:r>
              <a:rPr lang="es-UY" dirty="0" smtClean="0">
                <a:latin typeface="Century Gothic" panose="020B0502020202020204" pitchFamily="34" charset="0"/>
              </a:rPr>
              <a:t>Abierto y </a:t>
            </a:r>
            <a:endParaRPr lang="es-UY" dirty="0" smtClean="0">
              <a:latin typeface="Century Gothic" panose="020B0502020202020204" pitchFamily="34" charset="0"/>
            </a:endParaRPr>
          </a:p>
          <a:p>
            <a:r>
              <a:rPr lang="es-UY" dirty="0" smtClean="0">
                <a:latin typeface="Century Gothic" panose="020B0502020202020204" pitchFamily="34" charset="0"/>
              </a:rPr>
              <a:t>Licencias </a:t>
            </a:r>
            <a:r>
              <a:rPr lang="es-UY" dirty="0" err="1" smtClean="0">
                <a:latin typeface="Century Gothic" panose="020B0502020202020204" pitchFamily="34" charset="0"/>
              </a:rPr>
              <a:t>Creative</a:t>
            </a:r>
            <a:r>
              <a:rPr lang="es-UY" dirty="0" smtClean="0">
                <a:latin typeface="Century Gothic" panose="020B0502020202020204" pitchFamily="34" charset="0"/>
              </a:rPr>
              <a:t> </a:t>
            </a:r>
            <a:r>
              <a:rPr lang="es-UY" dirty="0" err="1" smtClean="0">
                <a:latin typeface="Century Gothic" panose="020B0502020202020204" pitchFamily="34" charset="0"/>
              </a:rPr>
              <a:t>Commons</a:t>
            </a:r>
            <a:endParaRPr lang="es-UY" dirty="0" smtClean="0">
              <a:latin typeface="Century Gothic" panose="020B0502020202020204" pitchFamily="34" charset="0"/>
            </a:endParaRPr>
          </a:p>
          <a:p>
            <a:endParaRPr lang="es-UY" dirty="0"/>
          </a:p>
        </p:txBody>
      </p:sp>
      <p:sp>
        <p:nvSpPr>
          <p:cNvPr id="3" name="CuadroTexto 2"/>
          <p:cNvSpPr txBox="1"/>
          <p:nvPr/>
        </p:nvSpPr>
        <p:spPr>
          <a:xfrm>
            <a:off x="3982453" y="6087979"/>
            <a:ext cx="4523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entury Gothic" panose="020B0502020202020204" pitchFamily="34" charset="0"/>
              </a:rPr>
              <a:t>Biblioteca. Facultad de Odontología, Universidad de la República</a:t>
            </a:r>
            <a:endParaRPr lang="es-E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925429" y="289594"/>
            <a:ext cx="7821529" cy="937627"/>
          </a:xfrm>
        </p:spPr>
        <p:txBody>
          <a:bodyPr>
            <a:normAutofit fontScale="90000"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/>
              <a:t/>
            </a:r>
            <a:br>
              <a:rPr lang="es-UY" sz="3200" dirty="0"/>
            </a:b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300205" y="1612732"/>
            <a:ext cx="8348662" cy="949325"/>
          </a:xfrm>
        </p:spPr>
        <p:txBody>
          <a:bodyPr>
            <a:noAutofit/>
          </a:bodyPr>
          <a:lstStyle/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En 2009 se firmó un decreto en Estados Unidos que todas las investigaciones realizadas con fondos públicos debían ser publicadas en revistas de acceso abierto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En Inglaterra se firmó en 2011 un sistema similar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En 2018 la Unión Europea lanzó el programa </a:t>
            </a:r>
            <a:r>
              <a:rPr lang="es-UY" sz="2180" i="1" dirty="0" err="1" smtClean="0"/>
              <a:t>Horizon</a:t>
            </a:r>
            <a:r>
              <a:rPr lang="es-UY" sz="2180" i="1" dirty="0" smtClean="0"/>
              <a:t> </a:t>
            </a:r>
            <a:r>
              <a:rPr lang="es-UY" sz="2180" i="1" dirty="0" err="1" smtClean="0"/>
              <a:t>Europe</a:t>
            </a:r>
            <a:r>
              <a:rPr lang="es-UY" sz="2180" dirty="0" smtClean="0"/>
              <a:t> que se implementará a partir de 2021 donde se busca apoyar a los investigadores científicos y entre otras cosas se estipula que no se pagará por </a:t>
            </a:r>
            <a:r>
              <a:rPr lang="es-UY" sz="2180" dirty="0" err="1" smtClean="0"/>
              <a:t>APCs</a:t>
            </a:r>
            <a:r>
              <a:rPr lang="es-UY" sz="2180" dirty="0" smtClean="0"/>
              <a:t> a los fondos públicos para investigación</a:t>
            </a:r>
            <a:r>
              <a:rPr lang="es-UY" sz="2180" baseline="30000" dirty="0" smtClean="0"/>
              <a:t>1</a:t>
            </a:r>
          </a:p>
          <a:p>
            <a:pPr marL="503972" lvl="1" indent="0">
              <a:buSzPct val="45000"/>
              <a:buNone/>
            </a:pPr>
            <a:endParaRPr lang="es-UY" sz="218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925429" y="7190343"/>
            <a:ext cx="75327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1.http</a:t>
            </a:r>
            <a:r>
              <a:rPr lang="es-ES" sz="1100" dirty="0"/>
              <a:t>://www.europarl.europa.eu/RegData/etudes/BRIE/2018/628254/EPRS_BRI(2018)628254_EN.pdf</a:t>
            </a:r>
          </a:p>
        </p:txBody>
      </p:sp>
    </p:spTree>
    <p:extLst>
      <p:ext uri="{BB962C8B-B14F-4D97-AF65-F5344CB8AC3E}">
        <p14:creationId xmlns:p14="http://schemas.microsoft.com/office/powerpoint/2010/main" val="193228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925429" y="289594"/>
            <a:ext cx="7821529" cy="937627"/>
          </a:xfrm>
        </p:spPr>
        <p:txBody>
          <a:bodyPr>
            <a:normAutofit fontScale="90000"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¿Qué tener en cuenta?</a:t>
            </a: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1022100" y="1781175"/>
            <a:ext cx="8348662" cy="949325"/>
          </a:xfrm>
        </p:spPr>
        <p:txBody>
          <a:bodyPr>
            <a:no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s-UY" sz="2400" dirty="0" smtClean="0"/>
              <a:t>Cuando se quiere elegir la revista donde publicar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Buscar en portales como Sherpa-Romeo información sobre la revista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Revisar en qué portales la revista está siendo indizada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¿Utiliza alguna métrica para medir impacto?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¿Qué referencias pide que se citen?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Cesión de derechos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Si cobra </a:t>
            </a:r>
            <a:r>
              <a:rPr lang="es-UY" sz="2180" dirty="0" err="1" smtClean="0"/>
              <a:t>Articles</a:t>
            </a:r>
            <a:r>
              <a:rPr lang="es-UY" sz="2180" dirty="0" smtClean="0"/>
              <a:t> </a:t>
            </a:r>
            <a:r>
              <a:rPr lang="es-UY" sz="2180" dirty="0" err="1" smtClean="0"/>
              <a:t>Processing</a:t>
            </a:r>
            <a:r>
              <a:rPr lang="es-UY" sz="2180" dirty="0" smtClean="0"/>
              <a:t> </a:t>
            </a:r>
            <a:r>
              <a:rPr lang="es-UY" sz="2180" dirty="0" err="1" smtClean="0"/>
              <a:t>Charges</a:t>
            </a:r>
            <a:r>
              <a:rPr lang="es-UY" sz="2180" dirty="0" smtClean="0"/>
              <a:t> (</a:t>
            </a:r>
            <a:r>
              <a:rPr lang="es-UY" sz="2180" dirty="0" err="1" smtClean="0"/>
              <a:t>APCs</a:t>
            </a:r>
            <a:r>
              <a:rPr lang="es-UY" sz="2180" dirty="0" smtClean="0"/>
              <a:t>)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Revistas depredadoras</a:t>
            </a:r>
          </a:p>
          <a:p>
            <a:pPr marL="503972" lvl="1" indent="0">
              <a:buSzPct val="45000"/>
              <a:buNone/>
            </a:pPr>
            <a:endParaRPr lang="es-UY" sz="2180" dirty="0"/>
          </a:p>
          <a:p>
            <a:pPr marL="503972" lvl="1" indent="0">
              <a:buSzPct val="45000"/>
              <a:buNone/>
            </a:pPr>
            <a:endParaRPr lang="es-UY" sz="2180" dirty="0" smtClean="0"/>
          </a:p>
        </p:txBody>
      </p:sp>
    </p:spTree>
    <p:extLst>
      <p:ext uri="{BB962C8B-B14F-4D97-AF65-F5344CB8AC3E}">
        <p14:creationId xmlns:p14="http://schemas.microsoft.com/office/powerpoint/2010/main" val="271068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853239" y="197435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¿Qué tener en cuenta?</a:t>
            </a: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480679" y="1781175"/>
            <a:ext cx="8348662" cy="949325"/>
          </a:xfrm>
        </p:spPr>
        <p:txBody>
          <a:bodyPr>
            <a:noAutofit/>
          </a:bodyPr>
          <a:lstStyle/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Buscar en portales como Sherpa-Romeo o DOAJ información sobre la revista</a:t>
            </a:r>
          </a:p>
          <a:p>
            <a:pPr marL="503972" lvl="1" indent="0">
              <a:buSzPct val="45000"/>
              <a:buNone/>
            </a:pPr>
            <a:endParaRPr lang="es-UY" sz="2180" dirty="0" smtClean="0"/>
          </a:p>
          <a:p>
            <a:pPr marL="503972" lvl="1" indent="0">
              <a:buSzPct val="45000"/>
              <a:buNone/>
            </a:pPr>
            <a:endParaRPr lang="es-UY" sz="2180" dirty="0"/>
          </a:p>
          <a:p>
            <a:pPr marL="503972" lvl="1" indent="0">
              <a:buSzPct val="45000"/>
              <a:buNone/>
            </a:pPr>
            <a:endParaRPr lang="es-UY" sz="2180" dirty="0"/>
          </a:p>
          <a:p>
            <a:pPr marL="503972" lvl="1" indent="0">
              <a:buSzPct val="45000"/>
              <a:buNone/>
            </a:pPr>
            <a:endParaRPr lang="es-UY" sz="2180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101" y="2733090"/>
            <a:ext cx="4267200" cy="6858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0101" y="3818940"/>
            <a:ext cx="713422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8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60734" y="301625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¿Qué tener en cuenta?</a:t>
            </a: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215565" y="1792622"/>
            <a:ext cx="8348662" cy="554037"/>
          </a:xfrm>
        </p:spPr>
        <p:txBody>
          <a:bodyPr>
            <a:noAutofit/>
          </a:bodyPr>
          <a:lstStyle/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Revisar en qué portales la revista está siendo indizada</a:t>
            </a:r>
          </a:p>
          <a:p>
            <a:pPr marL="503972" lvl="1" indent="0">
              <a:buSzPct val="45000"/>
              <a:buNone/>
            </a:pPr>
            <a:endParaRPr lang="es-UY" sz="2180" dirty="0"/>
          </a:p>
          <a:p>
            <a:pPr marL="503972" lvl="1" indent="0">
              <a:buSzPct val="45000"/>
              <a:buNone/>
            </a:pPr>
            <a:endParaRPr lang="es-UY" sz="2180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2888999"/>
            <a:ext cx="1988887" cy="7069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750" y="2708275"/>
            <a:ext cx="2143125" cy="21431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00" y="4336716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1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60734" y="301625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¿Qué tener en cuenta?</a:t>
            </a: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215565" y="1792622"/>
            <a:ext cx="3753185" cy="488045"/>
          </a:xfrm>
        </p:spPr>
        <p:txBody>
          <a:bodyPr>
            <a:noAutofit/>
          </a:bodyPr>
          <a:lstStyle/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Otras bases de datos</a:t>
            </a:r>
          </a:p>
          <a:p>
            <a:pPr marL="503972" lvl="1" indent="0">
              <a:buSzPct val="45000"/>
              <a:buNone/>
            </a:pPr>
            <a:endParaRPr lang="es-UY" sz="2180" dirty="0"/>
          </a:p>
          <a:p>
            <a:pPr marL="503972" lvl="1" indent="0">
              <a:buSzPct val="45000"/>
              <a:buNone/>
            </a:pPr>
            <a:endParaRPr lang="es-UY" sz="2180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185" y="4571916"/>
            <a:ext cx="2790825" cy="9906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19" y="2760662"/>
            <a:ext cx="2581275" cy="10191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56" y="4391442"/>
            <a:ext cx="1905000" cy="1905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021" y="2155783"/>
            <a:ext cx="25336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60734" y="301625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¿Qué tener en cuenta?</a:t>
            </a: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215564" y="1792622"/>
            <a:ext cx="7472615" cy="488045"/>
          </a:xfrm>
        </p:spPr>
        <p:txBody>
          <a:bodyPr>
            <a:noAutofit/>
          </a:bodyPr>
          <a:lstStyle/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Qué material se puede o no se puede referenciar?</a:t>
            </a:r>
          </a:p>
          <a:p>
            <a:pPr marL="503972" lvl="1" indent="0">
              <a:buSzPct val="45000"/>
              <a:buNone/>
            </a:pPr>
            <a:endParaRPr lang="es-UY" sz="2180" dirty="0"/>
          </a:p>
          <a:p>
            <a:pPr marL="503972" lvl="1" indent="0">
              <a:buSzPct val="45000"/>
              <a:buNone/>
            </a:pPr>
            <a:endParaRPr lang="es-UY" sz="2180" dirty="0" smtClean="0"/>
          </a:p>
        </p:txBody>
      </p:sp>
      <p:sp>
        <p:nvSpPr>
          <p:cNvPr id="5" name="Rectángulo 4"/>
          <p:cNvSpPr/>
          <p:nvPr/>
        </p:nvSpPr>
        <p:spPr>
          <a:xfrm>
            <a:off x="552448" y="2408834"/>
            <a:ext cx="78576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Times New Roman" panose="02020603050405020304" pitchFamily="18" charset="0"/>
              </a:rPr>
              <a:t>REFERENCES </a:t>
            </a:r>
          </a:p>
          <a:p>
            <a:r>
              <a:rPr lang="en-US" sz="1600" i="1" dirty="0">
                <a:latin typeface="Times New Roman" panose="02020603050405020304" pitchFamily="18" charset="0"/>
              </a:rPr>
              <a:t>1. We do NOT accept book references.</a:t>
            </a:r>
          </a:p>
          <a:p>
            <a:r>
              <a:rPr lang="en-US" sz="1600" i="1" dirty="0">
                <a:latin typeface="Times New Roman" panose="02020603050405020304" pitchFamily="18" charset="0"/>
              </a:rPr>
              <a:t>2. We only admit references of articles INDEXED in PubMed-Medline.</a:t>
            </a:r>
          </a:p>
          <a:p>
            <a:r>
              <a:rPr lang="en-US" sz="1600" i="1" dirty="0">
                <a:latin typeface="Times New Roman" panose="02020603050405020304" pitchFamily="18" charset="0"/>
              </a:rPr>
              <a:t>3. The references should be numbered consecutively in order of </a:t>
            </a:r>
            <a:r>
              <a:rPr lang="en-US" sz="1600" i="1" dirty="0" smtClean="0">
                <a:latin typeface="Times New Roman" panose="02020603050405020304" pitchFamily="18" charset="0"/>
              </a:rPr>
              <a:t> appearance, being </a:t>
            </a:r>
            <a:r>
              <a:rPr lang="en-US" sz="1600" i="1" dirty="0">
                <a:latin typeface="Times New Roman" panose="02020603050405020304" pitchFamily="18" charset="0"/>
              </a:rPr>
              <a:t>quoted between parentheses in the text. Unpublished observations and </a:t>
            </a:r>
            <a:r>
              <a:rPr lang="en-US" sz="1600" i="1" dirty="0" smtClean="0">
                <a:latin typeface="Times New Roman" panose="02020603050405020304" pitchFamily="18" charset="0"/>
              </a:rPr>
              <a:t> personal </a:t>
            </a:r>
            <a:r>
              <a:rPr lang="en-US" sz="1600" i="1" dirty="0">
                <a:latin typeface="Times New Roman" panose="02020603050405020304" pitchFamily="18" charset="0"/>
              </a:rPr>
              <a:t>communications should not be included as references</a:t>
            </a:r>
            <a:endParaRPr lang="en-US" sz="1600" i="1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688429" y="4278432"/>
            <a:ext cx="61534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References:</a:t>
            </a:r>
            <a:r>
              <a:rPr lang="en-US" dirty="0"/>
              <a:t> Only publications from peer-reviewed journals will be accepted as references. Unfinished manuscripts, dissertations, theses, or abstracts presented in congresses will not be accepted as references. References to books should be avoided.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281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76513" y="397877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76513" y="1017002"/>
            <a:ext cx="6246395" cy="468313"/>
          </a:xfrm>
        </p:spPr>
        <p:txBody>
          <a:bodyPr>
            <a:noAutofit/>
          </a:bodyPr>
          <a:lstStyle/>
          <a:p>
            <a:pPr marL="503972" lvl="1" indent="0">
              <a:buSzPct val="45000"/>
              <a:buNone/>
            </a:pPr>
            <a:r>
              <a:rPr lang="es-UY" sz="2180" dirty="0"/>
              <a:t>¿Utiliza alguna métrica para medir impacto?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962526" y="3104147"/>
            <a:ext cx="71587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latin typeface="Century Gothic" panose="020B0502020202020204" pitchFamily="34" charset="0"/>
              </a:rPr>
              <a:t>JCR</a:t>
            </a:r>
            <a:endParaRPr lang="es-ES" sz="2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latin typeface="Century Gothic" panose="020B0502020202020204" pitchFamily="34" charset="0"/>
              </a:rPr>
              <a:t>ScJR</a:t>
            </a:r>
            <a:endParaRPr lang="es-ES" sz="2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b="1" dirty="0" smtClean="0">
                <a:latin typeface="Century Gothic" panose="020B0502020202020204" pitchFamily="34" charset="0"/>
              </a:rPr>
              <a:t>Google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Scholar</a:t>
            </a:r>
            <a:r>
              <a:rPr lang="es-ES" sz="2400" b="1" dirty="0" smtClean="0">
                <a:latin typeface="Century Gothic" panose="020B0502020202020204" pitchFamily="34" charset="0"/>
              </a:rPr>
              <a:t> </a:t>
            </a:r>
            <a:r>
              <a:rPr lang="es-ES" sz="2400" b="1" dirty="0" err="1" smtClean="0">
                <a:latin typeface="Century Gothic" panose="020B0502020202020204" pitchFamily="34" charset="0"/>
              </a:rPr>
              <a:t>Metrics</a:t>
            </a:r>
            <a:endParaRPr lang="es-ES" sz="2400" b="1" dirty="0" smtClean="0">
              <a:latin typeface="Century Gothic" panose="020B0502020202020204" pitchFamily="34" charset="0"/>
            </a:endParaRPr>
          </a:p>
          <a:p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4612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76513" y="397877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Métricas</a:t>
            </a:r>
            <a:endParaRPr lang="es-UY" sz="3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854242" y="1732547"/>
            <a:ext cx="715879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smtClean="0">
                <a:latin typeface="Century Gothic" panose="020B0502020202020204" pitchFamily="34" charset="0"/>
              </a:rPr>
              <a:t>JCR</a:t>
            </a:r>
            <a:r>
              <a:rPr lang="es-ES" sz="1600" dirty="0" smtClean="0">
                <a:latin typeface="Century Gothic" panose="020B0502020202020204" pitchFamily="34" charset="0"/>
              </a:rPr>
              <a:t>. Índice utilizado para medir la calidad de las revistas y artículos evaluando su importancia relativa en un mismo campo científico. Es realizado por Web of </a:t>
            </a:r>
            <a:r>
              <a:rPr lang="es-ES" sz="1600" dirty="0" err="1" smtClean="0">
                <a:latin typeface="Century Gothic" panose="020B0502020202020204" pitchFamily="34" charset="0"/>
              </a:rPr>
              <a:t>Science</a:t>
            </a:r>
            <a:r>
              <a:rPr lang="es-ES" sz="1600" dirty="0" smtClean="0">
                <a:latin typeface="Century Gothic" panose="020B0502020202020204" pitchFamily="34" charset="0"/>
              </a:rPr>
              <a:t> de la empresa </a:t>
            </a:r>
            <a:r>
              <a:rPr lang="es-ES" sz="1600" dirty="0" err="1" smtClean="0">
                <a:latin typeface="Century Gothic" panose="020B0502020202020204" pitchFamily="34" charset="0"/>
              </a:rPr>
              <a:t>Clarivate</a:t>
            </a:r>
            <a:r>
              <a:rPr lang="es-ES" sz="1600" dirty="0" smtClean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Century Gothic" panose="020B0502020202020204" pitchFamily="34" charset="0"/>
              </a:rPr>
              <a:t>Se expresa en números decimales y actualmente el ranking no puede ser consultado ya que requiere una suscripción a la base de datos Web of </a:t>
            </a:r>
            <a:r>
              <a:rPr lang="es-ES" sz="1600" dirty="0" err="1" smtClean="0">
                <a:latin typeface="Century Gothic" panose="020B0502020202020204" pitchFamily="34" charset="0"/>
              </a:rPr>
              <a:t>Science</a:t>
            </a:r>
            <a:r>
              <a:rPr lang="es-ES" sz="1600" dirty="0" smtClean="0">
                <a:latin typeface="Century Gothic" panose="020B0502020202020204" pitchFamily="34" charset="0"/>
              </a:rPr>
              <a:t> muy costosa.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Century Gothic" panose="020B0502020202020204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900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76513" y="397877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Métricas</a:t>
            </a:r>
            <a:endParaRPr lang="es-UY" sz="3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76512" y="1955515"/>
            <a:ext cx="77012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err="1" smtClean="0">
                <a:latin typeface="Century Gothic" panose="020B0502020202020204" pitchFamily="34" charset="0"/>
              </a:rPr>
              <a:t>ScJR</a:t>
            </a:r>
            <a:r>
              <a:rPr lang="es-ES" sz="1600" dirty="0" smtClean="0">
                <a:latin typeface="Century Gothic" panose="020B0502020202020204" pitchFamily="34" charset="0"/>
              </a:rPr>
              <a:t>. </a:t>
            </a:r>
            <a:r>
              <a:rPr lang="es-ES" sz="1600" dirty="0" err="1" smtClean="0">
                <a:latin typeface="Century Gothic" panose="020B0502020202020204" pitchFamily="34" charset="0"/>
              </a:rPr>
              <a:t>Scimago</a:t>
            </a:r>
            <a:r>
              <a:rPr lang="es-ES" sz="1600" dirty="0" smtClean="0">
                <a:latin typeface="Century Gothic" panose="020B0502020202020204" pitchFamily="34" charset="0"/>
              </a:rPr>
              <a:t> </a:t>
            </a:r>
            <a:r>
              <a:rPr lang="es-ES" sz="1600" dirty="0" err="1" smtClean="0">
                <a:latin typeface="Century Gothic" panose="020B0502020202020204" pitchFamily="34" charset="0"/>
              </a:rPr>
              <a:t>Journal</a:t>
            </a:r>
            <a:r>
              <a:rPr lang="es-ES" sz="1600" dirty="0" smtClean="0">
                <a:latin typeface="Century Gothic" panose="020B0502020202020204" pitchFamily="34" charset="0"/>
              </a:rPr>
              <a:t> Rank. Índices creados a partir de los datos extraídos de la base de datos </a:t>
            </a:r>
            <a:r>
              <a:rPr lang="es-ES" sz="1600" dirty="0" err="1" smtClean="0">
                <a:latin typeface="Century Gothic" panose="020B0502020202020204" pitchFamily="34" charset="0"/>
              </a:rPr>
              <a:t>Scopus</a:t>
            </a:r>
            <a:r>
              <a:rPr lang="es-ES" sz="1600" dirty="0" smtClean="0">
                <a:latin typeface="Century Gothic" panose="020B0502020202020204" pitchFamily="34" charset="0"/>
              </a:rPr>
              <a:t> de </a:t>
            </a:r>
            <a:r>
              <a:rPr lang="es-ES" sz="1600" dirty="0" err="1" smtClean="0">
                <a:latin typeface="Century Gothic" panose="020B0502020202020204" pitchFamily="34" charset="0"/>
              </a:rPr>
              <a:t>Elsevier</a:t>
            </a:r>
            <a:r>
              <a:rPr lang="es-ES" sz="1600" dirty="0" smtClean="0">
                <a:latin typeface="Century Gothic" panose="020B0502020202020204" pitchFamily="34" charset="0"/>
              </a:rPr>
              <a:t> que miden la calidad de publicación de los artículos y de los autores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Century Gothic" panose="020B0502020202020204" pitchFamily="34" charset="0"/>
              </a:rPr>
              <a:t>Se expresan en números  decimales y miden diferentes variables en un período de 2 años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Century Gothic" panose="020B0502020202020204" pitchFamily="34" charset="0"/>
              </a:rPr>
              <a:t>Cubren un rango más ampliado disminuyendo los sesgos que tiene el JCR.</a:t>
            </a:r>
          </a:p>
        </p:txBody>
      </p:sp>
    </p:spTree>
    <p:extLst>
      <p:ext uri="{BB962C8B-B14F-4D97-AF65-F5344CB8AC3E}">
        <p14:creationId xmlns:p14="http://schemas.microsoft.com/office/powerpoint/2010/main" val="64756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76513" y="397877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Métricas</a:t>
            </a:r>
            <a:endParaRPr lang="es-UY" sz="3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76512" y="1955515"/>
            <a:ext cx="77012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smtClean="0">
                <a:latin typeface="Century Gothic" panose="020B0502020202020204" pitchFamily="34" charset="0"/>
              </a:rPr>
              <a:t>Google </a:t>
            </a:r>
            <a:r>
              <a:rPr lang="es-ES" sz="1600" b="1" dirty="0" err="1" smtClean="0">
                <a:latin typeface="Century Gothic" panose="020B0502020202020204" pitchFamily="34" charset="0"/>
              </a:rPr>
              <a:t>Academic</a:t>
            </a:r>
            <a:r>
              <a:rPr lang="es-ES" sz="1600" b="1" dirty="0" smtClean="0">
                <a:latin typeface="Century Gothic" panose="020B0502020202020204" pitchFamily="34" charset="0"/>
              </a:rPr>
              <a:t> </a:t>
            </a:r>
            <a:r>
              <a:rPr lang="es-ES" sz="1600" b="1" dirty="0" err="1" smtClean="0">
                <a:latin typeface="Century Gothic" panose="020B0502020202020204" pitchFamily="34" charset="0"/>
              </a:rPr>
              <a:t>Metrics</a:t>
            </a:r>
            <a:r>
              <a:rPr lang="es-ES" sz="1600" dirty="0" smtClean="0">
                <a:latin typeface="Century Gothic" panose="020B0502020202020204" pitchFamily="34" charset="0"/>
              </a:rPr>
              <a:t>. Google realiza métricas con respecto a cuántas citas ha tenido un artículo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Century Gothic" panose="020B0502020202020204" pitchFamily="34" charset="0"/>
              </a:rPr>
              <a:t>Se indica en un número redondo y en un período de 5 años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Century Gothic" panose="020B0502020202020204" pitchFamily="34" charset="0"/>
              </a:rPr>
              <a:t>Las publicaciones en ese período tienen que tener por los menos 100 artículos</a:t>
            </a:r>
          </a:p>
        </p:txBody>
      </p:sp>
    </p:spTree>
    <p:extLst>
      <p:ext uri="{BB962C8B-B14F-4D97-AF65-F5344CB8AC3E}">
        <p14:creationId xmlns:p14="http://schemas.microsoft.com/office/powerpoint/2010/main" val="17468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 txBox="1">
            <a:spLocks noGrp="1"/>
          </p:cNvSpPr>
          <p:nvPr>
            <p:ph type="title" idx="4294967295"/>
          </p:nvPr>
        </p:nvSpPr>
        <p:spPr>
          <a:xfrm>
            <a:off x="984584" y="1966662"/>
            <a:ext cx="4860925" cy="830263"/>
          </a:xfrm>
        </p:spPr>
        <p:txBody>
          <a:bodyPr wrap="square">
            <a:spAutoFit/>
          </a:bodyPr>
          <a:lstStyle/>
          <a:p>
            <a:pPr lvl="0"/>
            <a:r>
              <a:rPr lang="es-UY" sz="4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Acceso abierto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76513" y="397877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¿Qué tener en cuenta?</a:t>
            </a: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743952" y="1773812"/>
            <a:ext cx="3683000" cy="468313"/>
          </a:xfrm>
        </p:spPr>
        <p:txBody>
          <a:bodyPr>
            <a:no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s-UY" sz="2400" dirty="0" smtClean="0">
                <a:solidFill>
                  <a:schemeClr val="accent6">
                    <a:lumMod val="50000"/>
                  </a:schemeClr>
                </a:solidFill>
              </a:rPr>
              <a:t>Cesión de derechos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28842" y="2932345"/>
            <a:ext cx="76173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</a:rPr>
              <a:t>“All </a:t>
            </a:r>
            <a:r>
              <a:rPr lang="en-US" i="1" dirty="0">
                <a:latin typeface="Times New Roman" panose="02020603050405020304" pitchFamily="18" charset="0"/>
              </a:rPr>
              <a:t>accepted articles become </a:t>
            </a:r>
            <a:r>
              <a:rPr lang="en-US" i="1" dirty="0" smtClean="0">
                <a:latin typeface="Times New Roman" panose="02020603050405020304" pitchFamily="18" charset="0"/>
              </a:rPr>
              <a:t>the </a:t>
            </a:r>
            <a:r>
              <a:rPr lang="en-US" i="1" dirty="0">
                <a:latin typeface="Times New Roman" panose="02020603050405020304" pitchFamily="18" charset="0"/>
              </a:rPr>
              <a:t>property of </a:t>
            </a:r>
            <a:r>
              <a:rPr lang="en-US" i="1" dirty="0" err="1">
                <a:latin typeface="Times New Roman" panose="02020603050405020304" pitchFamily="18" charset="0"/>
              </a:rPr>
              <a:t>Medicina</a:t>
            </a:r>
            <a:r>
              <a:rPr lang="en-US" i="1" dirty="0">
                <a:latin typeface="Times New Roman" panose="02020603050405020304" pitchFamily="18" charset="0"/>
              </a:rPr>
              <a:t> Oral S.L., and their date of reception and acceptance </a:t>
            </a:r>
            <a:r>
              <a:rPr lang="en-US" i="1" dirty="0" smtClean="0">
                <a:latin typeface="Times New Roman" panose="02020603050405020304" pitchFamily="18" charset="0"/>
              </a:rPr>
              <a:t>will </a:t>
            </a:r>
            <a:r>
              <a:rPr lang="en-US" i="1" dirty="0">
                <a:latin typeface="Times New Roman" panose="02020603050405020304" pitchFamily="18" charset="0"/>
              </a:rPr>
              <a:t>be reflected; thus, their subsequent publication in other media is not allowed </a:t>
            </a:r>
            <a:r>
              <a:rPr lang="en-US" i="1" dirty="0" smtClean="0">
                <a:latin typeface="Times New Roman" panose="02020603050405020304" pitchFamily="18" charset="0"/>
              </a:rPr>
              <a:t>without </a:t>
            </a:r>
            <a:r>
              <a:rPr lang="en-US" i="1" dirty="0">
                <a:latin typeface="Times New Roman" panose="02020603050405020304" pitchFamily="18" charset="0"/>
              </a:rPr>
              <a:t>written permission by the Editor. Authors will transfer IN WRITING </a:t>
            </a:r>
            <a:r>
              <a:rPr lang="en-US" i="1" dirty="0" smtClean="0">
                <a:latin typeface="Times New Roman" panose="02020603050405020304" pitchFamily="18" charset="0"/>
              </a:rPr>
              <a:t>the </a:t>
            </a:r>
            <a:r>
              <a:rPr lang="en-US" i="1" dirty="0">
                <a:latin typeface="Times New Roman" panose="02020603050405020304" pitchFamily="18" charset="0"/>
              </a:rPr>
              <a:t>copyright of their contributions to </a:t>
            </a:r>
            <a:r>
              <a:rPr lang="en-US" i="1" dirty="0" err="1">
                <a:latin typeface="Times New Roman" panose="02020603050405020304" pitchFamily="18" charset="0"/>
              </a:rPr>
              <a:t>Medicina</a:t>
            </a:r>
            <a:r>
              <a:rPr lang="en-US" i="1" dirty="0">
                <a:latin typeface="Times New Roman" panose="02020603050405020304" pitchFamily="18" charset="0"/>
              </a:rPr>
              <a:t> Oral S.L. </a:t>
            </a:r>
            <a:r>
              <a:rPr lang="en-US" i="1" dirty="0" smtClean="0">
                <a:latin typeface="Times New Roman" panose="02020603050405020304" pitchFamily="18" charset="0"/>
              </a:rPr>
              <a:t>“</a:t>
            </a:r>
            <a:endParaRPr lang="en-US" i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12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00576" y="361783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¿Qué tener en cuenta?</a:t>
            </a: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733342" y="1805238"/>
            <a:ext cx="8348662" cy="949325"/>
          </a:xfrm>
        </p:spPr>
        <p:txBody>
          <a:bodyPr>
            <a:noAutofit/>
          </a:bodyPr>
          <a:lstStyle/>
          <a:p>
            <a:pPr marL="503972" lvl="1" indent="0">
              <a:buSzPct val="45000"/>
              <a:buNone/>
            </a:pPr>
            <a:r>
              <a:rPr lang="es-UY" sz="2180" dirty="0" smtClean="0"/>
              <a:t>Si cobra </a:t>
            </a:r>
            <a:r>
              <a:rPr lang="es-UY" sz="2180" dirty="0" err="1" smtClean="0"/>
              <a:t>Articles</a:t>
            </a:r>
            <a:r>
              <a:rPr lang="es-UY" sz="2180" dirty="0" smtClean="0"/>
              <a:t> </a:t>
            </a:r>
            <a:r>
              <a:rPr lang="es-UY" sz="2180" dirty="0" err="1" smtClean="0"/>
              <a:t>Processing</a:t>
            </a:r>
            <a:r>
              <a:rPr lang="es-UY" sz="2180" dirty="0" smtClean="0"/>
              <a:t> </a:t>
            </a:r>
            <a:r>
              <a:rPr lang="es-UY" sz="2180" dirty="0" err="1" smtClean="0"/>
              <a:t>Charges</a:t>
            </a:r>
            <a:r>
              <a:rPr lang="es-UY" sz="2180" dirty="0" smtClean="0"/>
              <a:t> (</a:t>
            </a:r>
            <a:r>
              <a:rPr lang="es-UY" sz="2180" dirty="0" err="1" smtClean="0"/>
              <a:t>APCs</a:t>
            </a:r>
            <a:r>
              <a:rPr lang="es-UY" sz="2180" dirty="0" smtClean="0"/>
              <a:t>)</a:t>
            </a:r>
          </a:p>
          <a:p>
            <a:pPr marL="503972" lvl="1" indent="0">
              <a:buSzPct val="45000"/>
              <a:buNone/>
            </a:pPr>
            <a:endParaRPr lang="es-UY" sz="2180" dirty="0"/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“To partially compensate for costs for housing, editing, office supplies, and the manuscript management systems authors will pay 140 euros per accepted article”</a:t>
            </a:r>
          </a:p>
          <a:p>
            <a:pPr marL="503972" lvl="1" indent="0">
              <a:buSzPct val="45000"/>
              <a:buNone/>
            </a:pPr>
            <a:endParaRPr lang="es-UY" sz="2180" dirty="0" smtClean="0"/>
          </a:p>
        </p:txBody>
      </p:sp>
    </p:spTree>
    <p:extLst>
      <p:ext uri="{BB962C8B-B14F-4D97-AF65-F5344CB8AC3E}">
        <p14:creationId xmlns:p14="http://schemas.microsoft.com/office/powerpoint/2010/main" val="35858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36671" y="253498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Revistas depredadoras</a:t>
            </a:r>
            <a:endParaRPr lang="es-UY" sz="3200" dirty="0"/>
          </a:p>
        </p:txBody>
      </p:sp>
      <p:sp>
        <p:nvSpPr>
          <p:cNvPr id="6" name="Rectángulo 5"/>
          <p:cNvSpPr/>
          <p:nvPr/>
        </p:nvSpPr>
        <p:spPr>
          <a:xfrm>
            <a:off x="480260" y="1696284"/>
            <a:ext cx="89164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Interés por publicar investigaciones sobre un mayor número de temas, variados y amplios, que las revistas legítimas</a:t>
            </a:r>
            <a:r>
              <a:rPr lang="es-ES" dirty="0" smtClean="0">
                <a:latin typeface="Century Gothic" panose="020B0502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Títulos de las revistas muy parecidos a revistas conocidas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Oferta de publicar a menos coste a cambio de ser árbitro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Imágenes difusas, distorsionadas o potencialmente pirateadas en sus </a:t>
            </a:r>
            <a:r>
              <a:rPr lang="es-ES" dirty="0" smtClean="0">
                <a:latin typeface="Century Gothic" panose="020B0502020202020204" pitchFamily="34" charset="0"/>
              </a:rPr>
              <a:t>webs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Falta </a:t>
            </a:r>
            <a:r>
              <a:rPr lang="es-ES" dirty="0">
                <a:latin typeface="Century Gothic" panose="020B0502020202020204" pitchFamily="34" charset="0"/>
              </a:rPr>
              <a:t>de política sobre retracciones, correcciones, erratas y plagios (más de la mitad de las revistas legítimas declaran políticas para esos cuatro aspectos).</a:t>
            </a:r>
          </a:p>
        </p:txBody>
      </p:sp>
    </p:spTree>
    <p:extLst>
      <p:ext uri="{BB962C8B-B14F-4D97-AF65-F5344CB8AC3E}">
        <p14:creationId xmlns:p14="http://schemas.microsoft.com/office/powerpoint/2010/main" val="420953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36671" y="253498"/>
            <a:ext cx="8156575" cy="1238250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br>
              <a:rPr lang="es-UY" sz="3200" dirty="0" smtClean="0"/>
            </a:br>
            <a:r>
              <a:rPr lang="es-UY" sz="3200" dirty="0" smtClean="0"/>
              <a:t>Revistas depredadoras</a:t>
            </a:r>
            <a:endParaRPr lang="es-UY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36671" y="1780673"/>
            <a:ext cx="7737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entury Gothic" panose="020B0502020202020204" pitchFamily="34" charset="0"/>
              </a:rPr>
              <a:t>Es un término inventado por un Bibliotecario norteamericano de la Universidad de Denver llamado Jeffrey </a:t>
            </a:r>
            <a:r>
              <a:rPr lang="es-ES" sz="2000" dirty="0" err="1" smtClean="0">
                <a:latin typeface="Century Gothic" panose="020B0502020202020204" pitchFamily="34" charset="0"/>
              </a:rPr>
              <a:t>Beals</a:t>
            </a:r>
            <a:r>
              <a:rPr lang="es-ES" sz="2000" dirty="0" smtClean="0">
                <a:latin typeface="Century Gothic" panose="020B0502020202020204" pitchFamily="34" charset="0"/>
              </a:rPr>
              <a:t>.</a:t>
            </a:r>
          </a:p>
          <a:p>
            <a:endParaRPr lang="es-ES" sz="2000" dirty="0">
              <a:latin typeface="Century Gothic" panose="020B0502020202020204" pitchFamily="34" charset="0"/>
            </a:endParaRPr>
          </a:p>
          <a:p>
            <a:r>
              <a:rPr lang="es-ES" sz="2000" dirty="0" smtClean="0">
                <a:latin typeface="Century Gothic" panose="020B0502020202020204" pitchFamily="34" charset="0"/>
              </a:rPr>
              <a:t>Realizó una página web</a:t>
            </a:r>
          </a:p>
          <a:p>
            <a:endParaRPr lang="es-ES" sz="2000" dirty="0">
              <a:latin typeface="Century Gothic" panose="020B0502020202020204" pitchFamily="34" charset="0"/>
            </a:endParaRPr>
          </a:p>
          <a:p>
            <a:r>
              <a:rPr lang="es-ES" sz="2000" dirty="0">
                <a:latin typeface="Century Gothic" panose="020B0502020202020204" pitchFamily="34" charset="0"/>
              </a:rPr>
              <a:t>https://beallslist.weebly.com/</a:t>
            </a:r>
          </a:p>
        </p:txBody>
      </p:sp>
    </p:spTree>
    <p:extLst>
      <p:ext uri="{BB962C8B-B14F-4D97-AF65-F5344CB8AC3E}">
        <p14:creationId xmlns:p14="http://schemas.microsoft.com/office/powerpoint/2010/main" val="400785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36671" y="253498"/>
            <a:ext cx="7364329" cy="672934"/>
          </a:xfrm>
        </p:spPr>
        <p:txBody>
          <a:bodyPr>
            <a:normAutofit/>
          </a:bodyPr>
          <a:lstStyle/>
          <a:p>
            <a:pPr lvl="0"/>
            <a:r>
              <a:rPr lang="es-UY" sz="3200" dirty="0" smtClean="0"/>
              <a:t>Ventajas de publicar en acceso abierto</a:t>
            </a:r>
            <a:endParaRPr lang="es-UY" sz="3200" dirty="0"/>
          </a:p>
        </p:txBody>
      </p:sp>
      <p:sp>
        <p:nvSpPr>
          <p:cNvPr id="3" name="Rectángulo 2"/>
          <p:cNvSpPr/>
          <p:nvPr/>
        </p:nvSpPr>
        <p:spPr>
          <a:xfrm>
            <a:off x="968876" y="1493890"/>
            <a:ext cx="745322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El autor incrementa el impacto y visibilidad de sus </a:t>
            </a:r>
            <a:r>
              <a:rPr lang="es-ES" dirty="0" smtClean="0">
                <a:latin typeface="Century Gothic" panose="020B0502020202020204" pitchFamily="34" charset="0"/>
              </a:rPr>
              <a:t>trabajos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La recuperación de los trabajos es más fácil y </a:t>
            </a:r>
            <a:r>
              <a:rPr lang="es-ES" dirty="0" smtClean="0">
                <a:latin typeface="Century Gothic" panose="020B0502020202020204" pitchFamily="34" charset="0"/>
              </a:rPr>
              <a:t>efectiva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Se garantiza la preservación de los </a:t>
            </a:r>
            <a:r>
              <a:rPr lang="es-ES" dirty="0" smtClean="0">
                <a:latin typeface="Century Gothic" panose="020B0502020202020204" pitchFamily="34" charset="0"/>
              </a:rPr>
              <a:t>contenidos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 smtClean="0">
                <a:latin typeface="Century Gothic" panose="020B0502020202020204" pitchFamily="34" charset="0"/>
              </a:rPr>
              <a:t> Todos </a:t>
            </a:r>
            <a:r>
              <a:rPr lang="es-ES" dirty="0">
                <a:latin typeface="Century Gothic" panose="020B0502020202020204" pitchFamily="34" charset="0"/>
              </a:rPr>
              <a:t>los documentos se describen con metadatos normalizados. Los recolectores de repositorios y los buscadores de Internet los </a:t>
            </a:r>
            <a:r>
              <a:rPr lang="es-ES" dirty="0" smtClean="0">
                <a:latin typeface="Century Gothic" panose="020B0502020202020204" pitchFamily="34" charset="0"/>
              </a:rPr>
              <a:t>difunden y se pueden recuperar fácilmente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La comunicación de los trabajos por Internet agiliza el flujo de la información </a:t>
            </a:r>
            <a:r>
              <a:rPr lang="es-ES" dirty="0" smtClean="0">
                <a:latin typeface="Century Gothic" panose="020B0502020202020204" pitchFamily="34" charset="0"/>
              </a:rPr>
              <a:t>científica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La difusión de los documentos es rápida, barata, completa y transparente</a:t>
            </a:r>
            <a:endParaRPr lang="es-ES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57990" y="7128788"/>
            <a:ext cx="8638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Basado en: </a:t>
            </a:r>
            <a:r>
              <a:rPr lang="es-ES" sz="1100" b="1" dirty="0"/>
              <a:t>El proceso de publicar en revistas y libros de calidad. Guía de autores: PUBLICAR EN ACCESO ABIERTO</a:t>
            </a:r>
          </a:p>
          <a:p>
            <a:r>
              <a:rPr lang="es-ES" sz="1100" dirty="0"/>
              <a:t>https://biblioguias.unex.es/c.php?g=572086&amp;p=3944300</a:t>
            </a:r>
          </a:p>
        </p:txBody>
      </p:sp>
    </p:spTree>
    <p:extLst>
      <p:ext uri="{BB962C8B-B14F-4D97-AF65-F5344CB8AC3E}">
        <p14:creationId xmlns:p14="http://schemas.microsoft.com/office/powerpoint/2010/main" val="166825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008063" y="2157413"/>
            <a:ext cx="9072562" cy="12620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503972" rtl="0" eaLnBrk="1" latinLnBrk="0" hangingPunct="1">
              <a:spcBef>
                <a:spcPct val="0"/>
              </a:spcBef>
              <a:buNone/>
              <a:defRPr sz="3968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UY" dirty="0" smtClean="0"/>
              <a:t>Licencias </a:t>
            </a:r>
            <a:r>
              <a:rPr lang="es-UY" dirty="0" err="1" smtClean="0"/>
              <a:t>Creative</a:t>
            </a:r>
            <a:r>
              <a:rPr lang="es-UY" dirty="0" smtClean="0"/>
              <a:t> </a:t>
            </a:r>
            <a:r>
              <a:rPr lang="es-UY" dirty="0" err="1" smtClean="0"/>
              <a:t>Commons</a:t>
            </a:r>
            <a:endParaRPr lang="es-UY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402360" y="1622880"/>
            <a:ext cx="3240000" cy="32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792000" y="503999"/>
            <a:ext cx="8352000" cy="701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Copyright // Derechos de Autor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36000" y="5713200"/>
            <a:ext cx="8352000" cy="701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600" b="0" i="0" u="none" strike="noStrike" kern="120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Todos los derechos reservados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080000" y="3780000"/>
            <a:ext cx="2437200" cy="24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529389" y="1694520"/>
            <a:ext cx="7952874" cy="135759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... </a:t>
            </a:r>
            <a:r>
              <a:rPr lang="en-US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reemplazando</a:t>
            </a:r>
            <a:r>
              <a:rPr lang="en-US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el habitual "</a:t>
            </a:r>
            <a:r>
              <a:rPr lang="en-US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todos</a:t>
            </a:r>
            <a:r>
              <a:rPr lang="en-US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derechos</a:t>
            </a:r>
            <a:r>
              <a:rPr lang="en-US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reservados</a:t>
            </a:r>
            <a:r>
              <a:rPr lang="en-US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" </a:t>
            </a:r>
            <a:endParaRPr lang="en-US" sz="24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Creative Commons" pitchFamily="18"/>
              <a:ea typeface="Lucida Grande" pitchFamily="2"/>
              <a:cs typeface="Lucida Grande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 dirty="0" err="1" smtClean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por</a:t>
            </a:r>
            <a:r>
              <a:rPr lang="en-US" sz="24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"</a:t>
            </a:r>
            <a:r>
              <a:rPr lang="en-US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ciertos</a:t>
            </a:r>
            <a:r>
              <a:rPr lang="en-US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derechos</a:t>
            </a:r>
            <a:r>
              <a:rPr lang="en-US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reservados</a:t>
            </a:r>
            <a:r>
              <a:rPr lang="en-US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"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52994" y="383058"/>
            <a:ext cx="7617114" cy="143356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Herramientas</a:t>
            </a:r>
            <a:r>
              <a:rPr lang="en-US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que</a:t>
            </a:r>
            <a:r>
              <a:rPr lang="en-US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permiten</a:t>
            </a:r>
            <a:r>
              <a:rPr lang="en-US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al </a:t>
            </a:r>
            <a:r>
              <a:rPr lang="en-US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autor</a:t>
            </a:r>
            <a:r>
              <a:rPr lang="en-US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el </a:t>
            </a:r>
            <a:r>
              <a:rPr lang="en-US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ejercicio</a:t>
            </a:r>
            <a:r>
              <a:rPr lang="en-US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pleno</a:t>
            </a:r>
            <a:r>
              <a:rPr lang="en-US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de </a:t>
            </a:r>
            <a:r>
              <a:rPr lang="en-US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sus</a:t>
            </a:r>
            <a:r>
              <a:rPr lang="en-US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derechos</a:t>
            </a:r>
            <a:r>
              <a:rPr lang="en-US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720000" y="360000"/>
            <a:ext cx="1459439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3240000" y="540000"/>
            <a:ext cx="3240000" cy="90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6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Características</a:t>
            </a:r>
            <a:endParaRPr lang="en-US" sz="3600" b="0" i="0" u="none" strike="noStrike" kern="1200" dirty="0">
              <a:ln>
                <a:noFill/>
              </a:ln>
              <a:solidFill>
                <a:srgbClr val="000000"/>
              </a:solidFill>
              <a:latin typeface="Creative Commons" pitchFamily="18"/>
              <a:ea typeface="Lucida Grande" pitchFamily="2"/>
              <a:cs typeface="Lucida Grande" pitchFamily="2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520950" y="2348677"/>
            <a:ext cx="62152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buSzPct val="45000"/>
              <a:buFont typeface="StarSymbol"/>
              <a:buChar char="●"/>
            </a:pP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ayudan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mantener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los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derechos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autor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al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mismo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tiempo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que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permiten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otros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copiar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distribuir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su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obra</a:t>
            </a:r>
            <a:endParaRPr lang="en-US" sz="2400" dirty="0">
              <a:solidFill>
                <a:srgbClr val="000000"/>
              </a:solidFill>
              <a:latin typeface="Creative Commons" pitchFamily="18"/>
              <a:ea typeface="Lucida Grande" pitchFamily="2"/>
              <a:cs typeface="Lucida Grande" pitchFamily="2"/>
            </a:endParaRPr>
          </a:p>
          <a:p>
            <a:pPr lvl="0" hangingPunct="0">
              <a:buSzPct val="45000"/>
              <a:buFont typeface="StarSymbol"/>
              <a:buChar char="●"/>
            </a:pPr>
            <a:endParaRPr lang="en-US" sz="2400" dirty="0">
              <a:solidFill>
                <a:srgbClr val="000000"/>
              </a:solidFill>
              <a:latin typeface="Creative Commons" pitchFamily="18"/>
              <a:ea typeface="Lucida Grande" pitchFamily="2"/>
              <a:cs typeface="Lucida Grande" pitchFamily="2"/>
            </a:endParaRPr>
          </a:p>
          <a:p>
            <a:pPr lvl="0" hangingPunct="0">
              <a:buSzPct val="45000"/>
              <a:buFont typeface="StarSymbol"/>
              <a:buChar char="●"/>
            </a:pP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permiten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también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que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los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autores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obtengan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el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crédito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que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merecen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por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sus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obras</a:t>
            </a:r>
            <a:endParaRPr lang="en-US" sz="2400" dirty="0">
              <a:solidFill>
                <a:srgbClr val="000000"/>
              </a:solidFill>
              <a:latin typeface="Creative Commons" pitchFamily="18"/>
              <a:ea typeface="Lucida Grande" pitchFamily="2"/>
              <a:cs typeface="Lucida Grande" pitchFamily="2"/>
            </a:endParaRPr>
          </a:p>
          <a:p>
            <a:pPr lvl="0" hangingPunct="0">
              <a:buSzPct val="45000"/>
              <a:buFont typeface="StarSymbol"/>
              <a:buChar char="●"/>
            </a:pPr>
            <a:endParaRPr lang="en-US" sz="2400" dirty="0">
              <a:solidFill>
                <a:srgbClr val="000000"/>
              </a:solidFill>
              <a:latin typeface="Creative Commons" pitchFamily="18"/>
              <a:ea typeface="Lucida Grande" pitchFamily="2"/>
              <a:cs typeface="Lucida Grande" pitchFamily="2"/>
            </a:endParaRPr>
          </a:p>
          <a:p>
            <a:pPr lvl="0" hangingPunct="0">
              <a:buSzPct val="45000"/>
              <a:buFont typeface="StarSymbol"/>
              <a:buChar char="●"/>
            </a:pP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funcionan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alrededor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del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mundo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duran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tanto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tiempo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como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sea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aplicable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el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derecho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de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autor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pues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basan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en </a:t>
            </a:r>
            <a:r>
              <a:rPr lang="en-US" sz="2400" dirty="0" err="1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él</a:t>
            </a:r>
            <a:r>
              <a:rPr lang="en-US" sz="2400" dirty="0"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060000" y="1692360"/>
            <a:ext cx="3676320" cy="4247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584000" y="430200"/>
            <a:ext cx="6696000" cy="13129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600" b="1" i="0" u="none" strike="noStrike" kern="120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3 “capas” de licencia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816226" y="314157"/>
            <a:ext cx="7231062" cy="936625"/>
          </a:xfrm>
        </p:spPr>
        <p:txBody>
          <a:bodyPr>
            <a:normAutofit/>
          </a:bodyPr>
          <a:lstStyle/>
          <a:p>
            <a:pPr lvl="0"/>
            <a:r>
              <a:rPr lang="es-UY" dirty="0"/>
              <a:t>¿Qué es el acceso abierto?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539540" y="1828633"/>
            <a:ext cx="7232859" cy="2911475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s-UY" sz="2400" dirty="0"/>
              <a:t>es la posibilidad que tiene cualquier persona de leer, descargar, guardar, imprimir y usar una información académica revisada por pares (peer-</a:t>
            </a:r>
            <a:r>
              <a:rPr lang="es-UY" sz="2400" dirty="0" err="1"/>
              <a:t>reviewed</a:t>
            </a:r>
            <a:r>
              <a:rPr lang="es-UY" sz="2400" dirty="0"/>
              <a:t>) de forma gratuita siempre que se cite de dónde proviene sin ninguna barrera económica ni legal</a:t>
            </a:r>
          </a:p>
          <a:p>
            <a:pPr lvl="0">
              <a:buSzPct val="45000"/>
              <a:buFont typeface="StarSymbol"/>
              <a:buChar char="●"/>
            </a:pPr>
            <a:endParaRPr lang="es-UY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872000" y="2808000"/>
            <a:ext cx="3240000" cy="319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67969" y="572683"/>
            <a:ext cx="4536378" cy="70266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4 </a:t>
            </a:r>
            <a:r>
              <a:rPr lang="en-US" sz="28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elementos</a:t>
            </a:r>
            <a:r>
              <a:rPr lang="en-US" sz="2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para </a:t>
            </a:r>
            <a:r>
              <a:rPr lang="en-US" sz="28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construir</a:t>
            </a:r>
            <a:r>
              <a:rPr lang="en-US" sz="36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...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220000" y="2609280"/>
            <a:ext cx="4428000" cy="5189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... </a:t>
            </a:r>
            <a:r>
              <a:rPr lang="en-US" sz="28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6 </a:t>
            </a:r>
            <a:r>
              <a:rPr lang="en-US" sz="28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licencias</a:t>
            </a:r>
            <a:r>
              <a:rPr lang="en-US" sz="2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 </a:t>
            </a:r>
            <a:r>
              <a:rPr lang="en-US" sz="28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reative Commons" pitchFamily="18"/>
                <a:ea typeface="Lucida Grande" pitchFamily="2"/>
                <a:cs typeface="Lucida Grande" pitchFamily="2"/>
              </a:rPr>
              <a:t>diferentes</a:t>
            </a:r>
            <a:endParaRPr lang="en-US" sz="2800" b="0" i="0" u="none" strike="noStrike" kern="1200" dirty="0">
              <a:ln>
                <a:noFill/>
              </a:ln>
              <a:solidFill>
                <a:srgbClr val="000000"/>
              </a:solidFill>
              <a:latin typeface="Creative Commons" pitchFamily="18"/>
              <a:ea typeface="Lucida Grande" pitchFamily="2"/>
              <a:cs typeface="Lucida Grande" pitchFamily="2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 l="1586" t="5424"/>
          <a:stretch>
            <a:fillRect/>
          </a:stretch>
        </p:blipFill>
        <p:spPr>
          <a:xfrm>
            <a:off x="5184000" y="457559"/>
            <a:ext cx="4464000" cy="1254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046159" y="20520"/>
            <a:ext cx="7455290" cy="676195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4998463" y="7122694"/>
            <a:ext cx="3688337" cy="24706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8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rPr>
              <a:t>Fuente: http://ikusimakusi.net/pub/2012/creativecommons-semaforoa-2.png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01579" y="301876"/>
            <a:ext cx="6931025" cy="1227137"/>
          </a:xfrm>
        </p:spPr>
        <p:txBody>
          <a:bodyPr>
            <a:normAutofit fontScale="90000"/>
          </a:bodyPr>
          <a:lstStyle/>
          <a:p>
            <a:pPr lvl="0"/>
            <a:r>
              <a:rPr lang="es-UY" sz="4000" dirty="0"/>
              <a:t>¿Qué material tiene licencias CC en internet?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601579" y="1999750"/>
            <a:ext cx="7628021" cy="2933198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s-UY" sz="2600" dirty="0">
                <a:latin typeface="Century Gothic" panose="020B0502020202020204" pitchFamily="34" charset="0"/>
              </a:rPr>
              <a:t>No todo lo que está en internet está disponible libremente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UY" sz="2600" dirty="0">
                <a:latin typeface="Century Gothic" panose="020B0502020202020204" pitchFamily="34" charset="0"/>
              </a:rPr>
              <a:t>Existen portales donde buscar imágenes, iconos, textos reutilizables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UY" sz="2600" dirty="0">
                <a:latin typeface="Century Gothic" panose="020B0502020202020204" pitchFamily="34" charset="0"/>
              </a:rPr>
              <a:t>Google ofrece un filtro para buscar imágenes según licencia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5435600" cy="600075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¿Dónde encontrarlos?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010651" y="874713"/>
            <a:ext cx="6412833" cy="537811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UY" sz="1800" b="0" i="0" u="none" strike="noStrike" kern="1200" dirty="0">
              <a:ln>
                <a:noFill/>
              </a:ln>
              <a:latin typeface="Century Gothic" panose="020B0502020202020204" pitchFamily="34" charset="0"/>
              <a:ea typeface="SimSun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1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Buscadores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http://search.creativecommons.org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UY" sz="1800" b="0" i="0" u="none" strike="noStrike" kern="1200" dirty="0">
              <a:ln>
                <a:noFill/>
              </a:ln>
              <a:latin typeface="Century Gothic" panose="020B0502020202020204" pitchFamily="34" charset="0"/>
              <a:ea typeface="SimSun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1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Fotografías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http://www.flickr.com/creativecommons/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http://commons.wikimedia.org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1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Videos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http://vimeo.com/tag:creativecommons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http://commons.wikimedia.org/wiki/Category:Video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UY" sz="1800" b="0" i="0" u="none" strike="noStrike" kern="1200" dirty="0">
              <a:ln>
                <a:noFill/>
              </a:ln>
              <a:latin typeface="Century Gothic" panose="020B0502020202020204" pitchFamily="34" charset="0"/>
              <a:ea typeface="SimSun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1" i="0" u="none" strike="noStrike" kern="1200" dirty="0" err="1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Íconografía</a:t>
            </a: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(útil para diseño de manuales y aulas virtuales)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https://www.iconfinder.com/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http://www.openclipart.org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http://classroomclipart.com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http://www.iconspedia.com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http://www.iconarchive.com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UY" sz="1400" b="0" i="0" u="none" strike="noStrike" kern="1200" dirty="0">
              <a:ln>
                <a:noFill/>
              </a:ln>
              <a:latin typeface="Century Gothic" panose="020B0502020202020204" pitchFamily="34" charset="0"/>
              <a:ea typeface="SimSun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1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Música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http://ccmixter.org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http://jamendo.com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        http://vimeo.com/musicstore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UY" sz="1400" b="0" i="0" u="none" strike="noStrike" kern="1200" dirty="0">
              <a:ln>
                <a:noFill/>
              </a:ln>
              <a:latin typeface="Century Gothic" panose="020B0502020202020204" pitchFamily="34" charset="0"/>
              <a:ea typeface="SimSun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1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Artículos de revistas académicas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	http://www.scielo.org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	http://www.doaj.org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UY" sz="1400" b="0" i="0" u="none" strike="noStrike" kern="1200" dirty="0">
                <a:ln>
                  <a:noFill/>
                </a:ln>
                <a:latin typeface="Century Gothic" panose="020B0502020202020204" pitchFamily="34" charset="0"/>
                <a:ea typeface="SimSun" pitchFamily="2"/>
                <a:cs typeface="Lucida Sans" pitchFamily="2"/>
              </a:rPr>
              <a:t>	http://www.redalyc.org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01579" y="301876"/>
            <a:ext cx="6931025" cy="684713"/>
          </a:xfrm>
        </p:spPr>
        <p:txBody>
          <a:bodyPr>
            <a:normAutofit fontScale="90000"/>
          </a:bodyPr>
          <a:lstStyle/>
          <a:p>
            <a:pPr lvl="0"/>
            <a:r>
              <a:rPr lang="es-UY" sz="4000" dirty="0" smtClean="0"/>
              <a:t>Recursos educativos abiertos</a:t>
            </a:r>
            <a:endParaRPr lang="es-UY" sz="40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457200" y="1362076"/>
            <a:ext cx="7628021" cy="2933198"/>
          </a:xfrm>
        </p:spPr>
        <p:txBody>
          <a:bodyPr>
            <a:no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s-ES" sz="2000" dirty="0" smtClean="0">
                <a:latin typeface="Century Gothic" panose="020B0502020202020204" pitchFamily="34" charset="0"/>
              </a:rPr>
              <a:t>Los </a:t>
            </a:r>
            <a:r>
              <a:rPr lang="es-ES" sz="2000" dirty="0">
                <a:latin typeface="Century Gothic" panose="020B0502020202020204" pitchFamily="34" charset="0"/>
              </a:rPr>
              <a:t>recursos educativos de libre acceso son materiales educativos ( libros de texto, artículos de investigación, vídeos, evaluaciones, simulaciones, etc.) que pueden estar licenciados bajo una licencia abierta (</a:t>
            </a:r>
            <a:r>
              <a:rPr lang="es-ES" sz="2000" dirty="0" err="1">
                <a:latin typeface="Century Gothic" panose="020B0502020202020204" pitchFamily="34" charset="0"/>
              </a:rPr>
              <a:t>ej</a:t>
            </a:r>
            <a:r>
              <a:rPr lang="es-ES" sz="2000" dirty="0">
                <a:latin typeface="Century Gothic" panose="020B0502020202020204" pitchFamily="34" charset="0"/>
              </a:rPr>
              <a:t>: </a:t>
            </a:r>
            <a:r>
              <a:rPr lang="es-ES" sz="2000" dirty="0" err="1">
                <a:latin typeface="Century Gothic" panose="020B0502020202020204" pitchFamily="34" charset="0"/>
              </a:rPr>
              <a:t>Creative</a:t>
            </a:r>
            <a:r>
              <a:rPr lang="es-ES" sz="2000" dirty="0">
                <a:latin typeface="Century Gothic" panose="020B0502020202020204" pitchFamily="34" charset="0"/>
              </a:rPr>
              <a:t> </a:t>
            </a:r>
            <a:r>
              <a:rPr lang="es-ES" sz="2000" dirty="0" err="1">
                <a:latin typeface="Century Gothic" panose="020B0502020202020204" pitchFamily="34" charset="0"/>
              </a:rPr>
              <a:t>Commons</a:t>
            </a:r>
            <a:r>
              <a:rPr lang="es-ES" sz="2000" dirty="0">
                <a:latin typeface="Century Gothic" panose="020B0502020202020204" pitchFamily="34" charset="0"/>
              </a:rPr>
              <a:t>) o se pueden encontrar en dominio público. 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ES" sz="2000" dirty="0">
                <a:latin typeface="Century Gothic" panose="020B0502020202020204" pitchFamily="34" charset="0"/>
              </a:rPr>
              <a:t>Esto permite a los estudiantes imprimir, copiar y distribuir el material de modo legal y gratuito y dependiendo de la licencia, los docentes pueden modificar, adaptar, actualizar, traducir y crear nuevos materiales para su </a:t>
            </a:r>
            <a:r>
              <a:rPr lang="es-ES" sz="2000" dirty="0" smtClean="0">
                <a:latin typeface="Century Gothic" panose="020B0502020202020204" pitchFamily="34" charset="0"/>
              </a:rPr>
              <a:t>cursos</a:t>
            </a:r>
            <a:endParaRPr lang="es-UY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3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01579" y="301876"/>
            <a:ext cx="6931025" cy="684713"/>
          </a:xfrm>
        </p:spPr>
        <p:txBody>
          <a:bodyPr>
            <a:normAutofit fontScale="90000"/>
          </a:bodyPr>
          <a:lstStyle/>
          <a:p>
            <a:pPr lvl="0"/>
            <a:r>
              <a:rPr lang="es-UY" sz="4000" dirty="0" smtClean="0"/>
              <a:t>Recursos educativos abiertos</a:t>
            </a:r>
            <a:endParaRPr lang="es-UY" sz="40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457200" y="1362076"/>
            <a:ext cx="7628021" cy="2933198"/>
          </a:xfrm>
        </p:spPr>
        <p:txBody>
          <a:bodyPr>
            <a:no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s-UY" sz="2000" dirty="0" smtClean="0">
                <a:latin typeface="Century Gothic" panose="020B0502020202020204" pitchFamily="34" charset="0"/>
              </a:rPr>
              <a:t>Busquen antes en la plataforma EVA de la </a:t>
            </a:r>
            <a:r>
              <a:rPr lang="es-UY" sz="2000" dirty="0" err="1" smtClean="0">
                <a:latin typeface="Century Gothic" panose="020B0502020202020204" pitchFamily="34" charset="0"/>
              </a:rPr>
              <a:t>Udelar</a:t>
            </a:r>
            <a:r>
              <a:rPr lang="es-UY" sz="2000" dirty="0" smtClean="0">
                <a:latin typeface="Century Gothic" panose="020B0502020202020204" pitchFamily="34" charset="0"/>
              </a:rPr>
              <a:t> o en otras plataformas como </a:t>
            </a:r>
            <a:r>
              <a:rPr lang="es-UY" sz="2000" dirty="0" err="1" smtClean="0">
                <a:latin typeface="Century Gothic" panose="020B0502020202020204" pitchFamily="34" charset="0"/>
              </a:rPr>
              <a:t>youtube</a:t>
            </a:r>
            <a:r>
              <a:rPr lang="es-UY" sz="2000" dirty="0" smtClean="0">
                <a:latin typeface="Century Gothic" panose="020B0502020202020204" pitchFamily="34" charset="0"/>
              </a:rPr>
              <a:t> o </a:t>
            </a:r>
            <a:r>
              <a:rPr lang="es-UY" sz="2000" dirty="0" err="1" smtClean="0">
                <a:latin typeface="Century Gothic" panose="020B0502020202020204" pitchFamily="34" charset="0"/>
              </a:rPr>
              <a:t>vimeo</a:t>
            </a:r>
            <a:r>
              <a:rPr lang="es-UY" sz="2000" dirty="0" smtClean="0">
                <a:latin typeface="Century Gothic" panose="020B0502020202020204" pitchFamily="34" charset="0"/>
              </a:rPr>
              <a:t> recursos que se han estado elaborando y fíjense si pueden utilizarlas en sus clases, SIEMPRE haciendo mención a la original.</a:t>
            </a:r>
            <a:endParaRPr lang="es-UY" sz="2000" dirty="0" smtClean="0">
              <a:latin typeface="Century Gothic" panose="020B0502020202020204" pitchFamily="34" charset="0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es-UY" sz="2000" dirty="0" smtClean="0">
                <a:latin typeface="Century Gothic" panose="020B0502020202020204" pitchFamily="34" charset="0"/>
              </a:rPr>
              <a:t>Liberen los materiales que </a:t>
            </a:r>
            <a:r>
              <a:rPr lang="es-UY" sz="2000" dirty="0" err="1" smtClean="0">
                <a:latin typeface="Century Gothic" panose="020B0502020202020204" pitchFamily="34" charset="0"/>
              </a:rPr>
              <a:t>Uds</a:t>
            </a:r>
            <a:r>
              <a:rPr lang="es-UY" sz="2000" dirty="0" smtClean="0">
                <a:latin typeface="Century Gothic" panose="020B0502020202020204" pitchFamily="34" charset="0"/>
              </a:rPr>
              <a:t> realizan con licencias </a:t>
            </a:r>
            <a:r>
              <a:rPr lang="es-UY" sz="2000" dirty="0" err="1" smtClean="0">
                <a:latin typeface="Century Gothic" panose="020B0502020202020204" pitchFamily="34" charset="0"/>
              </a:rPr>
              <a:t>creative</a:t>
            </a:r>
            <a:r>
              <a:rPr lang="es-UY" sz="2000" dirty="0" smtClean="0">
                <a:latin typeface="Century Gothic" panose="020B0502020202020204" pitchFamily="34" charset="0"/>
              </a:rPr>
              <a:t> </a:t>
            </a:r>
            <a:r>
              <a:rPr lang="es-UY" sz="2000" dirty="0" err="1" smtClean="0">
                <a:latin typeface="Century Gothic" panose="020B0502020202020204" pitchFamily="34" charset="0"/>
              </a:rPr>
              <a:t>commons</a:t>
            </a:r>
            <a:r>
              <a:rPr lang="es-UY" sz="2000" dirty="0" smtClean="0">
                <a:latin typeface="Century Gothic" panose="020B0502020202020204" pitchFamily="34" charset="0"/>
              </a:rPr>
              <a:t> para que otros puedan tambi</a:t>
            </a:r>
            <a:r>
              <a:rPr lang="es-UY" sz="2000" dirty="0" smtClean="0">
                <a:latin typeface="Century Gothic" panose="020B0502020202020204" pitchFamily="34" charset="0"/>
              </a:rPr>
              <a:t>én optimizar tiempos y mejorar las clases de todos colectivamente.</a:t>
            </a:r>
            <a:endParaRPr lang="es-UY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91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hlinkClick r:id="rId3"/>
          </p:cNvPr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3924000" y="4428360"/>
            <a:ext cx="1944000" cy="7988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810000" y="720000"/>
            <a:ext cx="8460000" cy="576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es-UY" sz="2200" b="1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rPr>
              <a:t>         ¡¡DESCARGÁ Y REUTILIZÁ ESTA PRESENTACIÓN!!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es-UY" sz="2200" b="0" i="0" u="none" strike="noStrike" kern="1200" dirty="0" smtClean="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es-UY" sz="2200" dirty="0" smtClean="0">
                <a:latin typeface="Arial" pitchFamily="18"/>
                <a:ea typeface="SimSun" pitchFamily="2"/>
                <a:cs typeface="Lucida Sans" pitchFamily="2"/>
              </a:rPr>
              <a:t>Lic. Carina Patrón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es-UY" sz="2200" dirty="0" smtClean="0">
                <a:latin typeface="Arial" pitchFamily="18"/>
                <a:ea typeface="SimSun" pitchFamily="2"/>
                <a:cs typeface="Lucida Sans" pitchFamily="2"/>
              </a:rPr>
              <a:t>Referencia. Facultad de Odontología. Universidad de la República</a:t>
            </a:r>
            <a:endParaRPr lang="es-UY" sz="2200" dirty="0">
              <a:latin typeface="Arial" pitchFamily="18"/>
              <a:ea typeface="SimSun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es-UY" sz="2200" b="0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rPr>
              <a:t>2018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es-UY" sz="2200" dirty="0">
              <a:latin typeface="Arial" pitchFamily="18"/>
              <a:ea typeface="SimSun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es-UY" sz="2200" b="0" i="0" u="none" strike="noStrike" kern="1200" dirty="0" smtClean="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es-UY" sz="2200" dirty="0">
              <a:latin typeface="Arial" pitchFamily="18"/>
              <a:ea typeface="SimSun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es-UY" sz="1600" b="0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rPr>
              <a:t>Basada </a:t>
            </a:r>
            <a:r>
              <a:rPr lang="es-UY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rPr>
              <a:t>parcialmente en la presentación de CC </a:t>
            </a:r>
            <a:r>
              <a:rPr lang="es-UY" sz="1600" b="0" i="0" u="none" strike="noStrike" kern="1200" dirty="0" smtClean="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rPr>
              <a:t>Uruguay</a:t>
            </a:r>
            <a:endParaRPr lang="es-UY" sz="16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es-UY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rPr>
              <a:t>Disponible en: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es-UY" sz="1600" b="0" i="0" u="none" strike="noStrike" kern="1200" dirty="0">
                <a:ln>
                  <a:noFill/>
                </a:ln>
                <a:latin typeface="Arial" pitchFamily="18"/>
                <a:ea typeface="SimSun" pitchFamily="2"/>
                <a:cs typeface="Lucida Sans" pitchFamily="2"/>
                <a:hlinkClick r:id="rId5"/>
              </a:rPr>
              <a:t>http://es.slideshare.net/CreativeCommonsUruguay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es-UY" sz="22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694490" y="397878"/>
            <a:ext cx="4200525" cy="998538"/>
          </a:xfrm>
        </p:spPr>
        <p:txBody>
          <a:bodyPr/>
          <a:lstStyle/>
          <a:p>
            <a:pPr lvl="0"/>
            <a:r>
              <a:rPr lang="es-UY" dirty="0"/>
              <a:t>Iniciativas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827924" y="1768475"/>
            <a:ext cx="7413708" cy="3513138"/>
          </a:xfrm>
        </p:spPr>
        <p:txBody>
          <a:bodyPr>
            <a:no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s-UY" sz="2400" dirty="0"/>
              <a:t>Budapest Open Access </a:t>
            </a:r>
            <a:r>
              <a:rPr lang="es-UY" sz="2400" dirty="0" err="1"/>
              <a:t>Iniciative</a:t>
            </a:r>
            <a:r>
              <a:rPr lang="es-UY" sz="2400" dirty="0"/>
              <a:t> (2002</a:t>
            </a:r>
            <a:r>
              <a:rPr lang="es-UY" sz="2400" dirty="0" smtClean="0"/>
              <a:t>)</a:t>
            </a:r>
          </a:p>
          <a:p>
            <a:pPr>
              <a:buSzPct val="45000"/>
              <a:buFont typeface="StarSymbol"/>
              <a:buChar char="●"/>
            </a:pPr>
            <a:r>
              <a:rPr lang="es-UY" sz="2400" dirty="0" err="1"/>
              <a:t>Bethesda</a:t>
            </a:r>
            <a:r>
              <a:rPr lang="es-UY" sz="2400" dirty="0"/>
              <a:t> </a:t>
            </a:r>
            <a:r>
              <a:rPr lang="es-UY" sz="2400" dirty="0" err="1"/>
              <a:t>Statement</a:t>
            </a:r>
            <a:r>
              <a:rPr lang="es-UY" sz="2400" dirty="0"/>
              <a:t> </a:t>
            </a:r>
            <a:r>
              <a:rPr lang="es-UY" sz="2400" dirty="0" err="1"/>
              <a:t>on</a:t>
            </a:r>
            <a:r>
              <a:rPr lang="es-UY" sz="2400" dirty="0"/>
              <a:t> Open Access (2003)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UY" sz="2400" dirty="0" err="1" smtClean="0"/>
              <a:t>Berlin</a:t>
            </a:r>
            <a:r>
              <a:rPr lang="es-UY" sz="2400" dirty="0" smtClean="0"/>
              <a:t> </a:t>
            </a:r>
            <a:r>
              <a:rPr lang="es-UY" sz="2400" dirty="0" err="1"/>
              <a:t>Declaration</a:t>
            </a:r>
            <a:r>
              <a:rPr lang="es-UY" sz="2400" dirty="0"/>
              <a:t> </a:t>
            </a:r>
            <a:r>
              <a:rPr lang="es-UY" sz="2400" dirty="0" err="1"/>
              <a:t>on</a:t>
            </a:r>
            <a:r>
              <a:rPr lang="es-UY" sz="2400" dirty="0"/>
              <a:t> Open Access </a:t>
            </a:r>
            <a:r>
              <a:rPr lang="es-UY" sz="2400" dirty="0" err="1"/>
              <a:t>to</a:t>
            </a:r>
            <a:r>
              <a:rPr lang="es-UY" sz="2400" dirty="0"/>
              <a:t> </a:t>
            </a:r>
            <a:r>
              <a:rPr lang="es-UY" sz="2400" dirty="0" err="1"/>
              <a:t>Knowledge</a:t>
            </a:r>
            <a:r>
              <a:rPr lang="es-UY" sz="2400" dirty="0"/>
              <a:t> in </a:t>
            </a:r>
            <a:r>
              <a:rPr lang="es-UY" sz="2400" dirty="0" err="1"/>
              <a:t>the</a:t>
            </a:r>
            <a:r>
              <a:rPr lang="es-UY" sz="2400" dirty="0"/>
              <a:t> </a:t>
            </a:r>
            <a:r>
              <a:rPr lang="es-UY" sz="2400" dirty="0" err="1"/>
              <a:t>Sciences</a:t>
            </a:r>
            <a:r>
              <a:rPr lang="es-UY" sz="2400" dirty="0"/>
              <a:t> and </a:t>
            </a:r>
            <a:r>
              <a:rPr lang="es-UY" sz="2400" dirty="0" err="1"/>
              <a:t>Humanities</a:t>
            </a:r>
            <a:r>
              <a:rPr lang="es-UY" sz="2400" dirty="0"/>
              <a:t> (</a:t>
            </a:r>
            <a:r>
              <a:rPr lang="es-UY" sz="2400" dirty="0" smtClean="0"/>
              <a:t>2003)</a:t>
            </a:r>
            <a:endParaRPr lang="es-UY" sz="2400" dirty="0"/>
          </a:p>
          <a:p>
            <a:pPr lvl="0">
              <a:buSzPct val="45000"/>
              <a:buFont typeface="StarSymbol"/>
              <a:buChar char="●"/>
            </a:pPr>
            <a:r>
              <a:rPr lang="es-UY" sz="2400" dirty="0" smtClean="0"/>
              <a:t>Washington </a:t>
            </a:r>
            <a:r>
              <a:rPr lang="es-UY" sz="2400" dirty="0"/>
              <a:t>D.C. </a:t>
            </a:r>
            <a:r>
              <a:rPr lang="es-UY" sz="2400" dirty="0" err="1"/>
              <a:t>Principles</a:t>
            </a:r>
            <a:r>
              <a:rPr lang="es-UY" sz="2400" dirty="0"/>
              <a:t> </a:t>
            </a:r>
            <a:r>
              <a:rPr lang="es-UY" sz="2400" dirty="0" err="1"/>
              <a:t>for</a:t>
            </a:r>
            <a:r>
              <a:rPr lang="es-UY" sz="2400" dirty="0"/>
              <a:t> Free Access </a:t>
            </a:r>
            <a:r>
              <a:rPr lang="es-UY" sz="2400" dirty="0" err="1"/>
              <a:t>to</a:t>
            </a:r>
            <a:r>
              <a:rPr lang="es-UY" sz="2400" dirty="0"/>
              <a:t> </a:t>
            </a:r>
            <a:r>
              <a:rPr lang="es-UY" sz="2400" dirty="0" err="1"/>
              <a:t>Science</a:t>
            </a:r>
            <a:r>
              <a:rPr lang="es-UY" sz="2400" dirty="0"/>
              <a:t> (2002)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599156" y="361281"/>
            <a:ext cx="6331033" cy="1093788"/>
          </a:xfrm>
        </p:spPr>
        <p:txBody>
          <a:bodyPr>
            <a:normAutofit/>
          </a:bodyPr>
          <a:lstStyle/>
          <a:p>
            <a:pPr lvl="0"/>
            <a:r>
              <a:rPr lang="es-UY" dirty="0"/>
              <a:t>Vías para el acceso abierto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706605" y="2237791"/>
            <a:ext cx="7713662" cy="1973262"/>
          </a:xfrm>
        </p:spPr>
        <p:txBody>
          <a:bodyPr>
            <a:no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s-UY" sz="2800" dirty="0" err="1"/>
              <a:t>Via</a:t>
            </a:r>
            <a:r>
              <a:rPr lang="es-UY" sz="2800" dirty="0"/>
              <a:t> verde (repositorios institucionales)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UY" sz="2800" dirty="0"/>
              <a:t>Vía dorada (revistas)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864101" y="325688"/>
            <a:ext cx="7329404" cy="1262063"/>
          </a:xfrm>
        </p:spPr>
        <p:txBody>
          <a:bodyPr>
            <a:normAutofit fontScale="90000"/>
          </a:bodyPr>
          <a:lstStyle/>
          <a:p>
            <a:pPr lvl="0"/>
            <a:r>
              <a:rPr lang="es-UY" dirty="0"/>
              <a:t>Vía verde: Repositorios institucionales</a:t>
            </a:r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923048" y="2309646"/>
            <a:ext cx="7211510" cy="2948154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Espacios gestionados por las Instituciones para recopilar y difundir su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producción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contener artículos de revistas, tesis y otros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documentos</a:t>
            </a:r>
          </a:p>
          <a:p>
            <a:pPr lvl="0">
              <a:buSzPct val="45000"/>
              <a:buFont typeface="StarSymbol"/>
              <a:buChar char="●"/>
            </a:pP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es-UY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autogestionados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 (por los autores) </a:t>
            </a:r>
            <a:r>
              <a:rPr lang="es-U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y/o </a:t>
            </a:r>
            <a:r>
              <a:rPr lang="es-UY" sz="2400" dirty="0">
                <a:latin typeface="Arial" panose="020B0604020202020204" pitchFamily="34" charset="0"/>
                <a:cs typeface="Arial" panose="020B0604020202020204" pitchFamily="34" charset="0"/>
              </a:rPr>
              <a:t>ingresados a través de las Bibliotecas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924594" y="277562"/>
            <a:ext cx="6172200" cy="1117600"/>
          </a:xfrm>
        </p:spPr>
        <p:txBody>
          <a:bodyPr>
            <a:normAutofit fontScale="90000"/>
          </a:bodyPr>
          <a:lstStyle/>
          <a:p>
            <a:pPr lvl="0"/>
            <a:r>
              <a:rPr lang="es-UY" dirty="0"/>
              <a:t>Vía verde: Repositorios institucionales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250440" y="3960473"/>
            <a:ext cx="1990440" cy="961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3250440" y="2030760"/>
            <a:ext cx="2407680" cy="1029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014413" y="361533"/>
            <a:ext cx="5637212" cy="984250"/>
          </a:xfrm>
        </p:spPr>
        <p:txBody>
          <a:bodyPr/>
          <a:lstStyle/>
          <a:p>
            <a:pPr lvl="0"/>
            <a:r>
              <a:rPr lang="es-UY" dirty="0"/>
              <a:t>Vía verde: Colibrí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014412" y="1668125"/>
            <a:ext cx="7155029" cy="562457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spAutoFit/>
          </a:bodyPr>
          <a:lstStyle/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es-UY" sz="2400" b="0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Instalado en </a:t>
            </a:r>
            <a:r>
              <a:rPr lang="es-UY" sz="2400" b="0" i="0" u="none" strike="noStrike" kern="12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2010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endParaRPr lang="es-UY" sz="2400" b="0" i="0" u="none" strike="noStrike" kern="12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a typeface="SimSun" pitchFamily="2"/>
              <a:cs typeface="Lucida Sans" pitchFamily="2"/>
            </a:endParaRP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Todo lo producido en </a:t>
            </a:r>
            <a:r>
              <a:rPr lang="es-ES" sz="2400" dirty="0" err="1">
                <a:solidFill>
                  <a:schemeClr val="accent6">
                    <a:lumMod val="50000"/>
                  </a:schemeClr>
                </a:solidFill>
              </a:rPr>
              <a:t>UdelaR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 tiene que tener una de las licencias </a:t>
            </a: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CC para ser ingresado a Colibrí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(según Res. del CDC 004010-002826-12)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endParaRPr lang="es-UY" sz="2400" b="0" i="0" u="none" strike="noStrike" kern="1200" dirty="0">
              <a:ln>
                <a:noFill/>
              </a:ln>
              <a:solidFill>
                <a:schemeClr val="accent6">
                  <a:lumMod val="50000"/>
                </a:schemeClr>
              </a:solidFill>
              <a:ea typeface="SimSun" pitchFamily="2"/>
              <a:cs typeface="Lucida Sans" pitchFamily="2"/>
            </a:endParaRP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es-UY" sz="2400" b="0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La Colección Odontología cuenta con </a:t>
            </a:r>
            <a:r>
              <a:rPr lang="es-UY" sz="2400" b="0" i="0" u="none" strike="noStrike" kern="12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196 </a:t>
            </a:r>
            <a:r>
              <a:rPr lang="es-UY" sz="2400" b="0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artículos de revistas, </a:t>
            </a:r>
            <a:r>
              <a:rPr lang="es-UY" sz="2400" b="0" i="0" u="none" strike="noStrike" kern="12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16 </a:t>
            </a:r>
            <a:r>
              <a:rPr lang="es-UY" sz="2400" b="0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libros y </a:t>
            </a:r>
            <a:r>
              <a:rPr lang="es-UY" sz="2400" b="0" i="0" u="none" strike="noStrike" kern="12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14 </a:t>
            </a:r>
            <a:r>
              <a:rPr lang="es-UY" sz="2400" b="0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tesis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endParaRPr lang="es-UY" sz="2400" b="0" i="0" u="none" strike="noStrike" kern="1200" dirty="0">
              <a:ln>
                <a:noFill/>
              </a:ln>
              <a:solidFill>
                <a:schemeClr val="accent6">
                  <a:lumMod val="50000"/>
                </a:schemeClr>
              </a:solidFill>
              <a:ea typeface="SimSun" pitchFamily="2"/>
              <a:cs typeface="Lucida Sans" pitchFamily="2"/>
            </a:endParaRP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</a:pPr>
            <a:r>
              <a:rPr lang="es-UY" sz="2400" b="0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El libro más descargado en toda la Universidad es el </a:t>
            </a:r>
            <a:r>
              <a:rPr lang="es-UY" sz="2400" b="0" i="0" u="none" strike="noStrike" kern="12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Anatomía </a:t>
            </a:r>
            <a:r>
              <a:rPr lang="es-UY" sz="2400" b="0" i="0" u="none" strike="noStrike" kern="120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Craneofacial</a:t>
            </a:r>
            <a:r>
              <a:rPr lang="es-UY" sz="2400" b="0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 </a:t>
            </a:r>
            <a:r>
              <a:rPr lang="es-UY" sz="2400" b="0" i="0" u="none" strike="noStrike" kern="12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con 3600 </a:t>
            </a:r>
            <a:r>
              <a:rPr lang="es-UY" sz="2400" b="0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descargas desde su publicación en 2014 y no ha </a:t>
            </a:r>
            <a:r>
              <a:rPr lang="es-UY" sz="2400" b="0" i="0" u="none" strike="noStrike" kern="120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disminuído</a:t>
            </a:r>
            <a:r>
              <a:rPr lang="es-UY" sz="2400" b="0" i="0" u="none" strike="noStrike" kern="120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 su venta en papel</a:t>
            </a:r>
            <a:r>
              <a:rPr lang="es-UY" sz="2400" b="0" i="0" u="none" strike="noStrike" kern="120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a typeface="SimSun" pitchFamily="2"/>
                <a:cs typeface="Lucida Sans" pitchFamily="2"/>
              </a:rPr>
              <a:t>.</a:t>
            </a:r>
          </a:p>
          <a:p>
            <a:pPr marR="0" lvl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endParaRPr lang="es-UY" sz="2400" b="0" i="0" u="none" strike="noStrike" kern="1200" dirty="0">
              <a:ln>
                <a:noFill/>
              </a:ln>
              <a:solidFill>
                <a:schemeClr val="accent6">
                  <a:lumMod val="50000"/>
                </a:schemeClr>
              </a:solidFill>
              <a:ea typeface="SimSun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UY" sz="18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UY" sz="18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925429" y="289594"/>
            <a:ext cx="7821529" cy="937627"/>
          </a:xfrm>
        </p:spPr>
        <p:txBody>
          <a:bodyPr>
            <a:normAutofit/>
          </a:bodyPr>
          <a:lstStyle/>
          <a:p>
            <a:pPr lvl="0"/>
            <a:r>
              <a:rPr lang="es-UY" sz="3200" dirty="0"/>
              <a:t>Vía dorada: Revistas de acceso </a:t>
            </a:r>
            <a:r>
              <a:rPr lang="es-UY" sz="3200" dirty="0" smtClean="0"/>
              <a:t>abierto</a:t>
            </a:r>
            <a:endParaRPr lang="es-UY" sz="3200" dirty="0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4294967295"/>
          </p:nvPr>
        </p:nvSpPr>
        <p:spPr>
          <a:xfrm>
            <a:off x="300205" y="1612732"/>
            <a:ext cx="8348662" cy="949325"/>
          </a:xfrm>
        </p:spPr>
        <p:txBody>
          <a:bodyPr>
            <a:noAutofit/>
          </a:bodyPr>
          <a:lstStyle/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Publicaciones periódicas que no exigen a los lectores suscripción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Revisadas por pares (ciego u open </a:t>
            </a:r>
            <a:r>
              <a:rPr lang="es-UY" sz="2180" dirty="0" err="1" smtClean="0"/>
              <a:t>review</a:t>
            </a:r>
            <a:r>
              <a:rPr lang="es-UY" sz="2180" dirty="0" smtClean="0"/>
              <a:t>)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Algunas cobran </a:t>
            </a:r>
            <a:r>
              <a:rPr lang="es-UY" sz="2180" dirty="0" err="1" smtClean="0"/>
              <a:t>Articles</a:t>
            </a:r>
            <a:r>
              <a:rPr lang="es-UY" sz="2180" dirty="0" smtClean="0"/>
              <a:t> </a:t>
            </a:r>
            <a:r>
              <a:rPr lang="es-UY" sz="2180" dirty="0" err="1" smtClean="0"/>
              <a:t>Processing</a:t>
            </a:r>
            <a:r>
              <a:rPr lang="es-UY" sz="2180" dirty="0" smtClean="0"/>
              <a:t> </a:t>
            </a:r>
            <a:r>
              <a:rPr lang="es-UY" sz="2180" dirty="0" err="1" smtClean="0"/>
              <a:t>Charges</a:t>
            </a:r>
            <a:r>
              <a:rPr lang="es-UY" sz="2180" dirty="0" smtClean="0"/>
              <a:t> (</a:t>
            </a:r>
            <a:r>
              <a:rPr lang="es-UY" sz="2180" dirty="0" err="1" smtClean="0"/>
              <a:t>APCs</a:t>
            </a:r>
            <a:r>
              <a:rPr lang="es-UY" sz="2180" dirty="0" smtClean="0"/>
              <a:t>)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Muchas nacen de Instituciones o Asociaciones o Editoriales </a:t>
            </a:r>
          </a:p>
          <a:p>
            <a:pPr lvl="1">
              <a:buSzPct val="45000"/>
              <a:buFont typeface="StarSymbol"/>
              <a:buChar char="●"/>
            </a:pPr>
            <a:r>
              <a:rPr lang="es-UY" sz="2180" dirty="0" smtClean="0"/>
              <a:t>Otras nacen de la política de los Estados acerca de la publicación que es financiada por fondos públicos</a:t>
            </a:r>
            <a:endParaRPr lang="es-UY" sz="2180" dirty="0"/>
          </a:p>
          <a:p>
            <a:pPr marL="503972" lvl="1" indent="0">
              <a:buSzPct val="45000"/>
              <a:buNone/>
            </a:pPr>
            <a:endParaRPr lang="es-UY" sz="2180" dirty="0" smtClean="0"/>
          </a:p>
        </p:txBody>
      </p:sp>
    </p:spTree>
    <p:extLst>
      <p:ext uri="{BB962C8B-B14F-4D97-AF65-F5344CB8AC3E}">
        <p14:creationId xmlns:p14="http://schemas.microsoft.com/office/powerpoint/2010/main" val="420622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%20título%2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lantillaProEVA_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1617</Words>
  <Application>Microsoft Office PowerPoint</Application>
  <PresentationFormat>Personalizado</PresentationFormat>
  <Paragraphs>223</Paragraphs>
  <Slides>36</Slides>
  <Notes>35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36</vt:i4>
      </vt:variant>
    </vt:vector>
  </HeadingPairs>
  <TitlesOfParts>
    <vt:vector size="53" baseType="lpstr">
      <vt:lpstr>Arial Unicode MS</vt:lpstr>
      <vt:lpstr>SimSun</vt:lpstr>
      <vt:lpstr>Arial</vt:lpstr>
      <vt:lpstr>Calibri</vt:lpstr>
      <vt:lpstr>Century Gothic</vt:lpstr>
      <vt:lpstr>Creative Commons</vt:lpstr>
      <vt:lpstr>DejaVu Sans</vt:lpstr>
      <vt:lpstr>Lucida Grande</vt:lpstr>
      <vt:lpstr>Lucida Sans</vt:lpstr>
      <vt:lpstr>StarSymbol</vt:lpstr>
      <vt:lpstr>Tahoma</vt:lpstr>
      <vt:lpstr>Times New Roman</vt:lpstr>
      <vt:lpstr>Trebuchet MS</vt:lpstr>
      <vt:lpstr>Wingdings 3</vt:lpstr>
      <vt:lpstr>Sin%20título%201</vt:lpstr>
      <vt:lpstr>PlantillaProEVA_v1</vt:lpstr>
      <vt:lpstr>Faceta</vt:lpstr>
      <vt:lpstr>Presentación de PowerPoint</vt:lpstr>
      <vt:lpstr>Acceso abierto</vt:lpstr>
      <vt:lpstr>¿Qué es el acceso abierto?</vt:lpstr>
      <vt:lpstr>Iniciativas</vt:lpstr>
      <vt:lpstr>Vías para el acceso abierto</vt:lpstr>
      <vt:lpstr>Vía verde: Repositorios institucionales</vt:lpstr>
      <vt:lpstr>Vía verde: Repositorios institucionales</vt:lpstr>
      <vt:lpstr>Vía verde: Colibrí</vt:lpstr>
      <vt:lpstr>Vía dorada: Revistas de acceso abierto</vt:lpstr>
      <vt:lpstr>Vía dorada: Revistas de acceso abierto  </vt:lpstr>
      <vt:lpstr>Vía dorada: Revistas de acceso abierto ¿Qué tener en cuenta?</vt:lpstr>
      <vt:lpstr>Vía dorada: Revistas de acceso abierto ¿Qué tener en cuenta?</vt:lpstr>
      <vt:lpstr>Vía dorada: Revistas de acceso abierto ¿Qué tener en cuenta?</vt:lpstr>
      <vt:lpstr>Vía dorada: Revistas de acceso abierto ¿Qué tener en cuenta?</vt:lpstr>
      <vt:lpstr>Vía dorada: Revistas de acceso abierto ¿Qué tener en cuenta?</vt:lpstr>
      <vt:lpstr>Vía dorada: Revistas de acceso abierto </vt:lpstr>
      <vt:lpstr>Vía dorada: Revistas de acceso abierto Métricas</vt:lpstr>
      <vt:lpstr>Vía dorada: Revistas de acceso abierto Métricas</vt:lpstr>
      <vt:lpstr>Vía dorada: Revistas de acceso abierto Métricas</vt:lpstr>
      <vt:lpstr>Vía dorada: Revistas de acceso abierto ¿Qué tener en cuenta?</vt:lpstr>
      <vt:lpstr>Vía dorada: Revistas de acceso abierto ¿Qué tener en cuenta?</vt:lpstr>
      <vt:lpstr>Vía dorada: Revistas de acceso abierto Revistas depredadoras</vt:lpstr>
      <vt:lpstr>Vía dorada: Revistas de acceso abierto Revistas depredadoras</vt:lpstr>
      <vt:lpstr>Ventajas de publicar en acceso abierto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¿Qué material tiene licencias CC en internet?</vt:lpstr>
      <vt:lpstr>¿Dónde encontrarlos?</vt:lpstr>
      <vt:lpstr>Recursos educativos abiertos</vt:lpstr>
      <vt:lpstr>Recursos educativos abiertos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Acceso abierto</dc:title>
  <dc:creator>usuario</dc:creator>
  <cp:lastModifiedBy>Usuario de Windows</cp:lastModifiedBy>
  <cp:revision>99</cp:revision>
  <dcterms:created xsi:type="dcterms:W3CDTF">2014-04-08T15:59:51Z</dcterms:created>
  <dcterms:modified xsi:type="dcterms:W3CDTF">2018-11-27T10:59:39Z</dcterms:modified>
</cp:coreProperties>
</file>